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9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0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1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2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13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18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19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notesSlides/notesSlide20.xml" ContentType="application/vnd.openxmlformats-officedocument.presentationml.notesSlide+xml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notesSlides/notesSlide23.xml" ContentType="application/vnd.openxmlformats-officedocument.presentationml.notesSlide+xml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notesSlides/notesSlide24.xml" ContentType="application/vnd.openxmlformats-officedocument.presentationml.notesSlide+xml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notesSlides/notesSlide25.xml" ContentType="application/vnd.openxmlformats-officedocument.presentationml.notesSlide+xml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notesSlides/notesSlide26.xml" ContentType="application/vnd.openxmlformats-officedocument.presentationml.notesSlide+xml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notesSlides/notesSlide27.xml" ContentType="application/vnd.openxmlformats-officedocument.presentationml.notesSlide+xml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notesSlides/notesSlide28.xml" ContentType="application/vnd.openxmlformats-officedocument.presentationml.notesSlide+xml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notesSlides/notesSlide29.xml" ContentType="application/vnd.openxmlformats-officedocument.presentationml.notesSlide+xml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notesSlides/notesSlide30.xml" ContentType="application/vnd.openxmlformats-officedocument.presentationml.notesSlide+xml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notesSlides/notesSlide31.xml" ContentType="application/vnd.openxmlformats-officedocument.presentationml.notesSlide+xml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notesSlides/notesSlide32.xml" ContentType="application/vnd.openxmlformats-officedocument.presentationml.notesSlide+xml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notesSlides/notesSlide33.xml" ContentType="application/vnd.openxmlformats-officedocument.presentationml.notesSlide+xml"/>
  <Override PartName="/ppt/embeddings/oleObject163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embeddings/oleObject164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notesSlides/notesSlide53.xml" ContentType="application/vnd.openxmlformats-officedocument.presentationml.notesSlide+xml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notesSlides/notesSlide54.xml" ContentType="application/vnd.openxmlformats-officedocument.presentationml.notesSlide+xml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notesSlides/notesSlide55.xml" ContentType="application/vnd.openxmlformats-officedocument.presentationml.notesSlide+xml"/>
  <Override PartName="/ppt/embeddings/oleObject177.bin" ContentType="application/vnd.openxmlformats-officedocument.oleObject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embeddings/oleObject180.bin" ContentType="application/vnd.openxmlformats-officedocument.oleObject"/>
  <Override PartName="/ppt/embeddings/oleObject181.bin" ContentType="application/vnd.openxmlformats-officedocument.oleObject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8.xml" ContentType="application/vnd.openxmlformats-officedocument.presentationml.notesSlide+xml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256" r:id="rId2"/>
    <p:sldId id="478" r:id="rId3"/>
    <p:sldId id="602" r:id="rId4"/>
    <p:sldId id="461" r:id="rId5"/>
    <p:sldId id="516" r:id="rId6"/>
    <p:sldId id="517" r:id="rId7"/>
    <p:sldId id="518" r:id="rId8"/>
    <p:sldId id="519" r:id="rId9"/>
    <p:sldId id="520" r:id="rId10"/>
    <p:sldId id="60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604" r:id="rId38"/>
    <p:sldId id="549" r:id="rId39"/>
    <p:sldId id="550" r:id="rId40"/>
    <p:sldId id="551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63" r:id="rId53"/>
    <p:sldId id="566" r:id="rId54"/>
    <p:sldId id="567" r:id="rId55"/>
    <p:sldId id="568" r:id="rId56"/>
    <p:sldId id="569" r:id="rId57"/>
    <p:sldId id="613" r:id="rId58"/>
    <p:sldId id="570" r:id="rId59"/>
    <p:sldId id="571" r:id="rId60"/>
    <p:sldId id="572" r:id="rId61"/>
    <p:sldId id="573" r:id="rId62"/>
    <p:sldId id="574" r:id="rId63"/>
    <p:sldId id="575" r:id="rId64"/>
    <p:sldId id="576" r:id="rId65"/>
    <p:sldId id="577" r:id="rId66"/>
    <p:sldId id="578" r:id="rId67"/>
    <p:sldId id="579" r:id="rId68"/>
    <p:sldId id="580" r:id="rId69"/>
    <p:sldId id="582" r:id="rId70"/>
    <p:sldId id="612" r:id="rId71"/>
    <p:sldId id="607" r:id="rId72"/>
    <p:sldId id="608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8861FC-C66E-634B-B082-7F87F7978F40}">
          <p14:sldIdLst>
            <p14:sldId id="256"/>
            <p14:sldId id="478"/>
            <p14:sldId id="602"/>
            <p14:sldId id="461"/>
          </p14:sldIdLst>
        </p14:section>
        <p14:section name="How to solve recurrence" id="{63E39CCE-2E3D-E846-9622-28E3C90F97D8}">
          <p14:sldIdLst>
            <p14:sldId id="516"/>
            <p14:sldId id="517"/>
            <p14:sldId id="518"/>
            <p14:sldId id="519"/>
            <p14:sldId id="520"/>
            <p14:sldId id="60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</p14:sldIdLst>
        </p14:section>
        <p14:section name="Example #4: Closest Pair of Points" id="{9C95B71E-035D-D94B-B1DD-8F616256709F}">
          <p14:sldIdLst>
            <p14:sldId id="547"/>
            <p14:sldId id="604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6"/>
          </p14:sldIdLst>
        </p14:section>
        <p14:section name="Example #5: Matrix Multiplication" id="{29530B0F-219A-4D44-85F3-DF7678BC1839}">
          <p14:sldIdLst>
            <p14:sldId id="567"/>
            <p14:sldId id="568"/>
            <p14:sldId id="569"/>
            <p14:sldId id="613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2"/>
            <p14:sldId id="612"/>
          </p14:sldIdLst>
        </p14:section>
        <p14:section name="conclusion" id="{7FE3CDC6-16B1-D448-A3CE-D19F60014609}">
          <p14:sldIdLst>
            <p14:sldId id="607"/>
            <p14:sldId id="60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7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88" autoAdjust="0"/>
  </p:normalViewPr>
  <p:slideViewPr>
    <p:cSldViewPr>
      <p:cViewPr varScale="1">
        <p:scale>
          <a:sx n="101" d="100"/>
          <a:sy n="101" d="100"/>
        </p:scale>
        <p:origin x="-104" y="-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9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4CDE79-A9F9-334D-B5CB-FFD5C747C7D8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A045DB-7DD3-E84E-A1A7-F429529741CB}">
      <dgm:prSet/>
      <dgm:spPr/>
      <dgm:t>
        <a:bodyPr/>
        <a:lstStyle/>
        <a:p>
          <a:pPr rtl="0"/>
          <a:r>
            <a:rPr lang="en-US" dirty="0" smtClean="0"/>
            <a:t>1. Divide</a:t>
          </a:r>
          <a:endParaRPr lang="en-US" dirty="0"/>
        </a:p>
      </dgm:t>
    </dgm:pt>
    <dgm:pt modelId="{1442094C-C9BA-074B-B4CF-79EE5BEF6A40}" type="parTrans" cxnId="{F6090CDA-9876-5546-9776-76C62DB6173A}">
      <dgm:prSet/>
      <dgm:spPr/>
      <dgm:t>
        <a:bodyPr/>
        <a:lstStyle/>
        <a:p>
          <a:endParaRPr lang="en-US"/>
        </a:p>
      </dgm:t>
    </dgm:pt>
    <dgm:pt modelId="{9483F002-D7B6-6D42-8B1B-B47F75BE20BB}" type="sibTrans" cxnId="{F6090CDA-9876-5546-9776-76C62DB6173A}">
      <dgm:prSet/>
      <dgm:spPr/>
      <dgm:t>
        <a:bodyPr/>
        <a:lstStyle/>
        <a:p>
          <a:endParaRPr lang="en-US"/>
        </a:p>
      </dgm:t>
    </dgm:pt>
    <dgm:pt modelId="{429EBCC3-4494-4C4B-A156-1CCDE813F76E}">
      <dgm:prSet/>
      <dgm:spPr/>
      <dgm:t>
        <a:bodyPr/>
        <a:lstStyle/>
        <a:p>
          <a:pPr rtl="0"/>
          <a:r>
            <a:rPr lang="en-US" dirty="0" smtClean="0"/>
            <a:t>2. Conquer</a:t>
          </a:r>
          <a:endParaRPr lang="en-US" dirty="0"/>
        </a:p>
      </dgm:t>
    </dgm:pt>
    <dgm:pt modelId="{B43C0922-387D-8248-B99D-B3FE73F998B0}" type="parTrans" cxnId="{F019DD8E-B769-2F4E-8D4F-B34F9F9791CE}">
      <dgm:prSet/>
      <dgm:spPr/>
      <dgm:t>
        <a:bodyPr/>
        <a:lstStyle/>
        <a:p>
          <a:endParaRPr lang="en-US"/>
        </a:p>
      </dgm:t>
    </dgm:pt>
    <dgm:pt modelId="{3302972D-AFE3-D040-87F6-22220823E78E}" type="sibTrans" cxnId="{F019DD8E-B769-2F4E-8D4F-B34F9F9791CE}">
      <dgm:prSet/>
      <dgm:spPr/>
      <dgm:t>
        <a:bodyPr/>
        <a:lstStyle/>
        <a:p>
          <a:endParaRPr lang="en-US"/>
        </a:p>
      </dgm:t>
    </dgm:pt>
    <dgm:pt modelId="{711EA9D1-CA7B-8444-8F94-45B25FD7ACEC}">
      <dgm:prSet/>
      <dgm:spPr/>
      <dgm:t>
        <a:bodyPr/>
        <a:lstStyle/>
        <a:p>
          <a:pPr rtl="0"/>
          <a:r>
            <a:rPr lang="en-US" dirty="0" smtClean="0"/>
            <a:t>3. Combine</a:t>
          </a:r>
          <a:endParaRPr lang="en-US" dirty="0"/>
        </a:p>
      </dgm:t>
    </dgm:pt>
    <dgm:pt modelId="{F16A7236-067A-B74E-9C46-B385BFC1D14C}" type="parTrans" cxnId="{7408111C-0E5D-CE4D-82EC-48A99885919B}">
      <dgm:prSet/>
      <dgm:spPr/>
      <dgm:t>
        <a:bodyPr/>
        <a:lstStyle/>
        <a:p>
          <a:endParaRPr lang="en-US"/>
        </a:p>
      </dgm:t>
    </dgm:pt>
    <dgm:pt modelId="{BE28B23C-6FB8-764D-BBCE-BACA0E12A2E9}" type="sibTrans" cxnId="{7408111C-0E5D-CE4D-82EC-48A99885919B}">
      <dgm:prSet/>
      <dgm:spPr/>
      <dgm:t>
        <a:bodyPr/>
        <a:lstStyle/>
        <a:p>
          <a:endParaRPr lang="en-US"/>
        </a:p>
      </dgm:t>
    </dgm:pt>
    <dgm:pt modelId="{351CED16-9313-D64D-A950-CDC0363F93EB}" type="pres">
      <dgm:prSet presAssocID="{8E4CDE79-A9F9-334D-B5CB-FFD5C747C7D8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024294-079B-1049-A53C-B92F3223E8F4}" type="pres">
      <dgm:prSet presAssocID="{2CA045DB-7DD3-E84E-A1A7-F429529741CB}" presName="node" presStyleLbl="node1" presStyleIdx="0" presStyleCnt="3" custScaleX="1128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446AC-B558-5445-8C66-D7D8487B5695}" type="pres">
      <dgm:prSet presAssocID="{9483F002-D7B6-6D42-8B1B-B47F75BE20B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43BED3F-3F36-8C40-869E-386C12A789FA}" type="pres">
      <dgm:prSet presAssocID="{9483F002-D7B6-6D42-8B1B-B47F75BE20BB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23CACA1-630B-A24F-8204-7E545F0AB2BF}" type="pres">
      <dgm:prSet presAssocID="{429EBCC3-4494-4C4B-A156-1CCDE813F76E}" presName="node" presStyleLbl="node1" presStyleIdx="1" presStyleCnt="3" custScaleX="1128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D9162E-710A-0149-B3AE-EB88F2829B73}" type="pres">
      <dgm:prSet presAssocID="{3302972D-AFE3-D040-87F6-22220823E78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514B663-FB8B-F840-8A66-E68C5472D7B6}" type="pres">
      <dgm:prSet presAssocID="{3302972D-AFE3-D040-87F6-22220823E78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DF7931E-5956-144F-8C8C-EC797361EFC3}" type="pres">
      <dgm:prSet presAssocID="{711EA9D1-CA7B-8444-8F94-45B25FD7ACEC}" presName="node" presStyleLbl="node1" presStyleIdx="2" presStyleCnt="3" custScaleX="1128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08111C-0E5D-CE4D-82EC-48A99885919B}" srcId="{8E4CDE79-A9F9-334D-B5CB-FFD5C747C7D8}" destId="{711EA9D1-CA7B-8444-8F94-45B25FD7ACEC}" srcOrd="2" destOrd="0" parTransId="{F16A7236-067A-B74E-9C46-B385BFC1D14C}" sibTransId="{BE28B23C-6FB8-764D-BBCE-BACA0E12A2E9}"/>
    <dgm:cxn modelId="{057D22A9-EAB1-F64A-9682-8E42539EADF1}" type="presOf" srcId="{2CA045DB-7DD3-E84E-A1A7-F429529741CB}" destId="{B0024294-079B-1049-A53C-B92F3223E8F4}" srcOrd="0" destOrd="0" presId="urn:microsoft.com/office/officeart/2005/8/layout/process2"/>
    <dgm:cxn modelId="{9FC12135-35E1-6B40-BD0F-D5144391CDFC}" type="presOf" srcId="{3302972D-AFE3-D040-87F6-22220823E78E}" destId="{1514B663-FB8B-F840-8A66-E68C5472D7B6}" srcOrd="1" destOrd="0" presId="urn:microsoft.com/office/officeart/2005/8/layout/process2"/>
    <dgm:cxn modelId="{E858F5EB-B40E-8C4A-81BC-84F1DD088A34}" type="presOf" srcId="{9483F002-D7B6-6D42-8B1B-B47F75BE20BB}" destId="{043BED3F-3F36-8C40-869E-386C12A789FA}" srcOrd="1" destOrd="0" presId="urn:microsoft.com/office/officeart/2005/8/layout/process2"/>
    <dgm:cxn modelId="{320671B7-BF56-9B49-AFC4-55318B455B8A}" type="presOf" srcId="{3302972D-AFE3-D040-87F6-22220823E78E}" destId="{84D9162E-710A-0149-B3AE-EB88F2829B73}" srcOrd="0" destOrd="0" presId="urn:microsoft.com/office/officeart/2005/8/layout/process2"/>
    <dgm:cxn modelId="{4CFB329B-0D0D-6545-9C91-31716618998D}" type="presOf" srcId="{9483F002-D7B6-6D42-8B1B-B47F75BE20BB}" destId="{324446AC-B558-5445-8C66-D7D8487B5695}" srcOrd="0" destOrd="0" presId="urn:microsoft.com/office/officeart/2005/8/layout/process2"/>
    <dgm:cxn modelId="{29F652DB-6234-4246-AC7F-C5C08F7CB277}" type="presOf" srcId="{429EBCC3-4494-4C4B-A156-1CCDE813F76E}" destId="{423CACA1-630B-A24F-8204-7E545F0AB2BF}" srcOrd="0" destOrd="0" presId="urn:microsoft.com/office/officeart/2005/8/layout/process2"/>
    <dgm:cxn modelId="{F6090CDA-9876-5546-9776-76C62DB6173A}" srcId="{8E4CDE79-A9F9-334D-B5CB-FFD5C747C7D8}" destId="{2CA045DB-7DD3-E84E-A1A7-F429529741CB}" srcOrd="0" destOrd="0" parTransId="{1442094C-C9BA-074B-B4CF-79EE5BEF6A40}" sibTransId="{9483F002-D7B6-6D42-8B1B-B47F75BE20BB}"/>
    <dgm:cxn modelId="{3A946AC8-508B-EA49-BD3A-EC16283896AC}" type="presOf" srcId="{711EA9D1-CA7B-8444-8F94-45B25FD7ACEC}" destId="{FDF7931E-5956-144F-8C8C-EC797361EFC3}" srcOrd="0" destOrd="0" presId="urn:microsoft.com/office/officeart/2005/8/layout/process2"/>
    <dgm:cxn modelId="{F019DD8E-B769-2F4E-8D4F-B34F9F9791CE}" srcId="{8E4CDE79-A9F9-334D-B5CB-FFD5C747C7D8}" destId="{429EBCC3-4494-4C4B-A156-1CCDE813F76E}" srcOrd="1" destOrd="0" parTransId="{B43C0922-387D-8248-B99D-B3FE73F998B0}" sibTransId="{3302972D-AFE3-D040-87F6-22220823E78E}"/>
    <dgm:cxn modelId="{E3C0DC40-F2B1-6B45-BD81-17721D7F3CF7}" type="presOf" srcId="{8E4CDE79-A9F9-334D-B5CB-FFD5C747C7D8}" destId="{351CED16-9313-D64D-A950-CDC0363F93EB}" srcOrd="0" destOrd="0" presId="urn:microsoft.com/office/officeart/2005/8/layout/process2"/>
    <dgm:cxn modelId="{766FE4EF-0D2F-D64F-9E0A-9B8A88C20CF2}" type="presParOf" srcId="{351CED16-9313-D64D-A950-CDC0363F93EB}" destId="{B0024294-079B-1049-A53C-B92F3223E8F4}" srcOrd="0" destOrd="0" presId="urn:microsoft.com/office/officeart/2005/8/layout/process2"/>
    <dgm:cxn modelId="{98806FF0-2028-9046-8ACB-7BE87909A370}" type="presParOf" srcId="{351CED16-9313-D64D-A950-CDC0363F93EB}" destId="{324446AC-B558-5445-8C66-D7D8487B5695}" srcOrd="1" destOrd="0" presId="urn:microsoft.com/office/officeart/2005/8/layout/process2"/>
    <dgm:cxn modelId="{6FB05FDB-DFBC-544F-AE0F-F273C6127AB5}" type="presParOf" srcId="{324446AC-B558-5445-8C66-D7D8487B5695}" destId="{043BED3F-3F36-8C40-869E-386C12A789FA}" srcOrd="0" destOrd="0" presId="urn:microsoft.com/office/officeart/2005/8/layout/process2"/>
    <dgm:cxn modelId="{D053DB77-91BD-A84C-AB8E-0FAB2D92FA07}" type="presParOf" srcId="{351CED16-9313-D64D-A950-CDC0363F93EB}" destId="{423CACA1-630B-A24F-8204-7E545F0AB2BF}" srcOrd="2" destOrd="0" presId="urn:microsoft.com/office/officeart/2005/8/layout/process2"/>
    <dgm:cxn modelId="{C74248EF-395D-2846-8FDE-D67F944F2579}" type="presParOf" srcId="{351CED16-9313-D64D-A950-CDC0363F93EB}" destId="{84D9162E-710A-0149-B3AE-EB88F2829B73}" srcOrd="3" destOrd="0" presId="urn:microsoft.com/office/officeart/2005/8/layout/process2"/>
    <dgm:cxn modelId="{8B7CEE48-9755-B140-8D8C-CBD2B15DD3AC}" type="presParOf" srcId="{84D9162E-710A-0149-B3AE-EB88F2829B73}" destId="{1514B663-FB8B-F840-8A66-E68C5472D7B6}" srcOrd="0" destOrd="0" presId="urn:microsoft.com/office/officeart/2005/8/layout/process2"/>
    <dgm:cxn modelId="{AB7E53F9-C28A-9C48-8C0F-5958ED864355}" type="presParOf" srcId="{351CED16-9313-D64D-A950-CDC0363F93EB}" destId="{FDF7931E-5956-144F-8C8C-EC797361EFC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24294-079B-1049-A53C-B92F3223E8F4}">
      <dsp:nvSpPr>
        <dsp:cNvPr id="0" name=""/>
        <dsp:cNvSpPr/>
      </dsp:nvSpPr>
      <dsp:spPr>
        <a:xfrm>
          <a:off x="499398" y="0"/>
          <a:ext cx="1973002" cy="971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1. Divide</a:t>
          </a:r>
          <a:endParaRPr lang="en-US" sz="2500" kern="1200" dirty="0"/>
        </a:p>
      </dsp:txBody>
      <dsp:txXfrm>
        <a:off x="527854" y="28456"/>
        <a:ext cx="1916090" cy="914637"/>
      </dsp:txXfrm>
    </dsp:sp>
    <dsp:sp modelId="{324446AC-B558-5445-8C66-D7D8487B5695}">
      <dsp:nvSpPr>
        <dsp:cNvPr id="0" name=""/>
        <dsp:cNvSpPr/>
      </dsp:nvSpPr>
      <dsp:spPr>
        <a:xfrm rot="5400000">
          <a:off x="1303734" y="995838"/>
          <a:ext cx="364331" cy="4371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1354741" y="1032271"/>
        <a:ext cx="262319" cy="255032"/>
      </dsp:txXfrm>
    </dsp:sp>
    <dsp:sp modelId="{423CACA1-630B-A24F-8204-7E545F0AB2BF}">
      <dsp:nvSpPr>
        <dsp:cNvPr id="0" name=""/>
        <dsp:cNvSpPr/>
      </dsp:nvSpPr>
      <dsp:spPr>
        <a:xfrm>
          <a:off x="499398" y="1457324"/>
          <a:ext cx="1973002" cy="971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2. Conquer</a:t>
          </a:r>
          <a:endParaRPr lang="en-US" sz="2500" kern="1200" dirty="0"/>
        </a:p>
      </dsp:txBody>
      <dsp:txXfrm>
        <a:off x="527854" y="1485780"/>
        <a:ext cx="1916090" cy="914637"/>
      </dsp:txXfrm>
    </dsp:sp>
    <dsp:sp modelId="{84D9162E-710A-0149-B3AE-EB88F2829B73}">
      <dsp:nvSpPr>
        <dsp:cNvPr id="0" name=""/>
        <dsp:cNvSpPr/>
      </dsp:nvSpPr>
      <dsp:spPr>
        <a:xfrm rot="5400000">
          <a:off x="1303734" y="2453163"/>
          <a:ext cx="364331" cy="4371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1354741" y="2489596"/>
        <a:ext cx="262319" cy="255032"/>
      </dsp:txXfrm>
    </dsp:sp>
    <dsp:sp modelId="{FDF7931E-5956-144F-8C8C-EC797361EFC3}">
      <dsp:nvSpPr>
        <dsp:cNvPr id="0" name=""/>
        <dsp:cNvSpPr/>
      </dsp:nvSpPr>
      <dsp:spPr>
        <a:xfrm>
          <a:off x="499398" y="2914650"/>
          <a:ext cx="1973002" cy="971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3. Combine</a:t>
          </a:r>
          <a:endParaRPr lang="en-US" sz="2500" kern="1200" dirty="0"/>
        </a:p>
      </dsp:txBody>
      <dsp:txXfrm>
        <a:off x="527854" y="2943106"/>
        <a:ext cx="1916090" cy="914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image" Target="../media/image17.emf"/><Relationship Id="rId2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image" Target="../media/image35.emf"/><Relationship Id="rId13" Type="http://schemas.openxmlformats.org/officeDocument/2006/relationships/image" Target="../media/image36.emf"/><Relationship Id="rId14" Type="http://schemas.openxmlformats.org/officeDocument/2006/relationships/image" Target="../media/image37.emf"/><Relationship Id="rId15" Type="http://schemas.openxmlformats.org/officeDocument/2006/relationships/image" Target="../media/image38.emf"/><Relationship Id="rId16" Type="http://schemas.openxmlformats.org/officeDocument/2006/relationships/image" Target="../media/image39.emf"/><Relationship Id="rId17" Type="http://schemas.openxmlformats.org/officeDocument/2006/relationships/image" Target="../media/image40.emf"/><Relationship Id="rId1" Type="http://schemas.openxmlformats.org/officeDocument/2006/relationships/image" Target="../media/image17.emf"/><Relationship Id="rId2" Type="http://schemas.openxmlformats.org/officeDocument/2006/relationships/image" Target="../media/image19.emf"/><Relationship Id="rId3" Type="http://schemas.openxmlformats.org/officeDocument/2006/relationships/image" Target="../media/image22.emf"/><Relationship Id="rId4" Type="http://schemas.openxmlformats.org/officeDocument/2006/relationships/image" Target="../media/image25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9" Type="http://schemas.openxmlformats.org/officeDocument/2006/relationships/image" Target="../media/image50.emf"/><Relationship Id="rId10" Type="http://schemas.openxmlformats.org/officeDocument/2006/relationships/image" Target="../media/image51.emf"/><Relationship Id="rId11" Type="http://schemas.openxmlformats.org/officeDocument/2006/relationships/image" Target="../media/image52.emf"/><Relationship Id="rId1" Type="http://schemas.openxmlformats.org/officeDocument/2006/relationships/image" Target="../media/image43.emf"/><Relationship Id="rId2" Type="http://schemas.openxmlformats.org/officeDocument/2006/relationships/image" Target="../media/image3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image" Target="../media/image46.emf"/><Relationship Id="rId2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44.emf"/><Relationship Id="rId14" Type="http://schemas.openxmlformats.org/officeDocument/2006/relationships/image" Target="../media/image45.emf"/><Relationship Id="rId15" Type="http://schemas.openxmlformats.org/officeDocument/2006/relationships/image" Target="../media/image51.emf"/><Relationship Id="rId16" Type="http://schemas.openxmlformats.org/officeDocument/2006/relationships/image" Target="../media/image60.emf"/><Relationship Id="rId17" Type="http://schemas.openxmlformats.org/officeDocument/2006/relationships/image" Target="../media/image61.emf"/><Relationship Id="rId18" Type="http://schemas.openxmlformats.org/officeDocument/2006/relationships/image" Target="../media/image62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43.emf"/><Relationship Id="rId8" Type="http://schemas.openxmlformats.org/officeDocument/2006/relationships/image" Target="../media/image3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drawings/_rels/vmlDrawing17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image" Target="../media/image48.emf"/><Relationship Id="rId13" Type="http://schemas.openxmlformats.org/officeDocument/2006/relationships/image" Target="../media/image49.emf"/><Relationship Id="rId14" Type="http://schemas.openxmlformats.org/officeDocument/2006/relationships/image" Target="../media/image50.emf"/><Relationship Id="rId15" Type="http://schemas.openxmlformats.org/officeDocument/2006/relationships/image" Target="../media/image44.emf"/><Relationship Id="rId16" Type="http://schemas.openxmlformats.org/officeDocument/2006/relationships/image" Target="../media/image45.emf"/><Relationship Id="rId17" Type="http://schemas.openxmlformats.org/officeDocument/2006/relationships/image" Target="../media/image51.emf"/><Relationship Id="rId18" Type="http://schemas.openxmlformats.org/officeDocument/2006/relationships/image" Target="../media/image60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56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2.emf"/><Relationship Id="rId9" Type="http://schemas.openxmlformats.org/officeDocument/2006/relationships/image" Target="../media/image43.emf"/><Relationship Id="rId10" Type="http://schemas.openxmlformats.org/officeDocument/2006/relationships/image" Target="../media/image3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68.emf"/><Relationship Id="rId3" Type="http://schemas.openxmlformats.org/officeDocument/2006/relationships/image" Target="../media/image62.emf"/></Relationships>
</file>

<file path=ppt/drawings/_rels/vmlDrawing19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44.emf"/><Relationship Id="rId14" Type="http://schemas.openxmlformats.org/officeDocument/2006/relationships/image" Target="../media/image45.emf"/><Relationship Id="rId15" Type="http://schemas.openxmlformats.org/officeDocument/2006/relationships/image" Target="../media/image51.emf"/><Relationship Id="rId16" Type="http://schemas.openxmlformats.org/officeDocument/2006/relationships/image" Target="../media/image60.emf"/><Relationship Id="rId17" Type="http://schemas.openxmlformats.org/officeDocument/2006/relationships/image" Target="../media/image75.emf"/><Relationship Id="rId18" Type="http://schemas.openxmlformats.org/officeDocument/2006/relationships/image" Target="../media/image62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43.emf"/><Relationship Id="rId8" Type="http://schemas.openxmlformats.org/officeDocument/2006/relationships/image" Target="../media/image3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1" Type="http://schemas.openxmlformats.org/officeDocument/2006/relationships/image" Target="../media/image75.emf"/><Relationship Id="rId2" Type="http://schemas.openxmlformats.org/officeDocument/2006/relationships/image" Target="../media/image6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1" Type="http://schemas.openxmlformats.org/officeDocument/2006/relationships/image" Target="../media/image83.emf"/><Relationship Id="rId2" Type="http://schemas.openxmlformats.org/officeDocument/2006/relationships/image" Target="../media/image84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image" Target="../media/image87.emf"/><Relationship Id="rId2" Type="http://schemas.openxmlformats.org/officeDocument/2006/relationships/image" Target="../media/image88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1" Type="http://schemas.openxmlformats.org/officeDocument/2006/relationships/image" Target="../media/image91.emf"/><Relationship Id="rId2" Type="http://schemas.openxmlformats.org/officeDocument/2006/relationships/image" Target="../media/image9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Relationship Id="rId2" Type="http://schemas.openxmlformats.org/officeDocument/2006/relationships/image" Target="../media/image10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Relationship Id="rId2" Type="http://schemas.openxmlformats.org/officeDocument/2006/relationships/image" Target="../media/image10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image" Target="../media/image106.emf"/><Relationship Id="rId2" Type="http://schemas.openxmlformats.org/officeDocument/2006/relationships/image" Target="../media/image10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Relationship Id="rId2" Type="http://schemas.openxmlformats.org/officeDocument/2006/relationships/image" Target="../media/image1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Relationship Id="rId2" Type="http://schemas.openxmlformats.org/officeDocument/2006/relationships/image" Target="../media/image11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Relationship Id="rId2" Type="http://schemas.openxmlformats.org/officeDocument/2006/relationships/image" Target="../media/image12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Relationship Id="rId2" Type="http://schemas.openxmlformats.org/officeDocument/2006/relationships/image" Target="../media/image124.emf"/><Relationship Id="rId3" Type="http://schemas.openxmlformats.org/officeDocument/2006/relationships/image" Target="../media/image1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10.emf"/><Relationship Id="rId3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image" Target="../media/image17.emf"/><Relationship Id="rId2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F6135-D78E-6942-9E8B-52FF63118002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FF6F8-5E39-3940-BE9E-184A57D2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570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281F8-B49E-4613-89BF-407FF62CAD17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F1958-A71B-4980-946B-240CA5990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32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8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1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1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20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1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2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2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樹的節點全部加起來等於</a:t>
            </a:r>
            <a:r>
              <a:rPr lang="en-US" altLang="zh-TW" dirty="0" smtClean="0"/>
              <a:t>T(n)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20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62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45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4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 = # of levels = </a:t>
            </a:r>
            <a:r>
              <a:rPr lang="en-US" dirty="0" err="1" smtClean="0"/>
              <a:t>log</a:t>
            </a:r>
            <a:r>
              <a:rPr lang="en-US" baseline="-25000" dirty="0" err="1" smtClean="0"/>
              <a:t>b</a:t>
            </a:r>
            <a:r>
              <a:rPr lang="en-US" dirty="0" err="1" smtClean="0"/>
              <a:t>n</a:t>
            </a:r>
            <a:endParaRPr lang="en-US" dirty="0" smtClean="0"/>
          </a:p>
          <a:p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= # of </a:t>
            </a:r>
            <a:r>
              <a:rPr lang="en-US" dirty="0" err="1" smtClean="0"/>
              <a:t>subproblems</a:t>
            </a:r>
            <a:r>
              <a:rPr lang="en-US" dirty="0" smtClean="0"/>
              <a:t> at level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</a:p>
          <a:p>
            <a:r>
              <a:rPr lang="en-US" dirty="0" smtClean="0"/>
              <a:t>n/b</a:t>
            </a:r>
            <a:r>
              <a:rPr lang="en-US" baseline="-25000" dirty="0" smtClean="0"/>
              <a:t>i</a:t>
            </a:r>
            <a:r>
              <a:rPr lang="en-US" dirty="0" smtClean="0"/>
              <a:t> = size of each </a:t>
            </a:r>
            <a:r>
              <a:rPr lang="en-US" dirty="0" err="1" smtClean="0"/>
              <a:t>subproblem</a:t>
            </a:r>
            <a:r>
              <a:rPr lang="en-US" dirty="0" smtClean="0"/>
              <a:t> at level I</a:t>
            </a:r>
          </a:p>
          <a:p>
            <a:r>
              <a:rPr lang="zh-TW" altLang="en-US" dirty="0" smtClean="0"/>
              <a:t>用遞迴樹的方法說明</a:t>
            </a:r>
            <a:r>
              <a:rPr lang="en-US" altLang="zh-TW" dirty="0" smtClean="0"/>
              <a:t>master theorem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45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Case 1:</a:t>
            </a:r>
            <a:r>
              <a:rPr lang="en-US" baseline="0" dirty="0" smtClean="0"/>
              <a:t> </a:t>
            </a:r>
            <a:r>
              <a:rPr lang="zh-TW" altLang="en-US" baseline="0" dirty="0" smtClean="0"/>
              <a:t>發散數列</a:t>
            </a:r>
            <a:r>
              <a:rPr lang="en-US" altLang="zh-TW" baseline="0" dirty="0" smtClean="0"/>
              <a:t> </a:t>
            </a:r>
            <a:r>
              <a:rPr lang="en-US" baseline="0" dirty="0" smtClean="0"/>
              <a:t>f(n)</a:t>
            </a:r>
            <a:r>
              <a:rPr lang="zh-TW" altLang="en-US" baseline="0" dirty="0" smtClean="0"/>
              <a:t>是什麼不重要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最後這一項主宰了</a:t>
            </a:r>
            <a:r>
              <a:rPr lang="en-US" altLang="zh-TW" baseline="0" dirty="0" smtClean="0"/>
              <a:t>T(n)</a:t>
            </a:r>
            <a:r>
              <a:rPr lang="zh-TW" altLang="en-US" baseline="0" dirty="0" smtClean="0"/>
              <a:t>的大小</a:t>
            </a:r>
            <a:endParaRPr lang="en-US" altLang="zh-TW" baseline="0" dirty="0" smtClean="0"/>
          </a:p>
          <a:p>
            <a:r>
              <a:rPr lang="en-US" dirty="0" smtClean="0"/>
              <a:t>Case 2: </a:t>
            </a:r>
            <a:r>
              <a:rPr lang="zh-TW" altLang="en-US" dirty="0" smtClean="0"/>
              <a:t>遞迴樹的每一層的值都差不多</a:t>
            </a:r>
            <a:r>
              <a:rPr lang="en-US" altLang="zh-TW" dirty="0" smtClean="0"/>
              <a:t> </a:t>
            </a:r>
            <a:r>
              <a:rPr lang="zh-TW" altLang="en-US" dirty="0" smtClean="0"/>
              <a:t>所以</a:t>
            </a:r>
            <a:r>
              <a:rPr lang="en-US" altLang="zh-TW" dirty="0" smtClean="0"/>
              <a:t>T(n)</a:t>
            </a:r>
            <a:r>
              <a:rPr lang="zh-TW" altLang="en-US" dirty="0" smtClean="0"/>
              <a:t>會被樹的高度影響</a:t>
            </a:r>
            <a:r>
              <a:rPr lang="en-US" altLang="zh-TW" dirty="0" smtClean="0"/>
              <a:t> </a:t>
            </a:r>
            <a:r>
              <a:rPr lang="zh-TW" altLang="en-US" dirty="0" smtClean="0"/>
              <a:t>那因為兩項差不多，所以也可以不管</a:t>
            </a:r>
            <a:r>
              <a:rPr lang="en-US" altLang="zh-TW" dirty="0" smtClean="0"/>
              <a:t>f(n)</a:t>
            </a:r>
            <a:r>
              <a:rPr lang="zh-TW" altLang="en-US" dirty="0" smtClean="0"/>
              <a:t>實際上是什麼，就說</a:t>
            </a:r>
            <a:r>
              <a:rPr lang="en-US" altLang="zh-TW" dirty="0" smtClean="0"/>
              <a:t>T(n)</a:t>
            </a:r>
            <a:r>
              <a:rPr lang="zh-TW" altLang="en-US" dirty="0" smtClean="0"/>
              <a:t>會被最後一項影響</a:t>
            </a:r>
            <a:endParaRPr lang="en-US" altLang="zh-TW" dirty="0" smtClean="0"/>
          </a:p>
          <a:p>
            <a:r>
              <a:rPr lang="en-US" dirty="0" smtClean="0"/>
              <a:t>Case</a:t>
            </a:r>
            <a:r>
              <a:rPr lang="en-US" baseline="0" dirty="0" smtClean="0"/>
              <a:t> 3:  f(n)</a:t>
            </a:r>
            <a:r>
              <a:rPr lang="zh-TW" altLang="en-US" baseline="0" dirty="0" smtClean="0"/>
              <a:t>長得比較快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那麼</a:t>
            </a:r>
            <a:r>
              <a:rPr lang="en-US" altLang="zh-TW" baseline="0" dirty="0" smtClean="0"/>
              <a:t>T(n)</a:t>
            </a:r>
            <a:r>
              <a:rPr lang="zh-TW" altLang="en-US" baseline="0" dirty="0" smtClean="0"/>
              <a:t>就由</a:t>
            </a:r>
            <a:r>
              <a:rPr lang="en-US" altLang="zh-TW" baseline="0" dirty="0" smtClean="0"/>
              <a:t>f(n)</a:t>
            </a:r>
            <a:r>
              <a:rPr lang="zh-TW" altLang="en-US" baseline="0" dirty="0" smtClean="0"/>
              <a:t>決定了</a:t>
            </a:r>
            <a:r>
              <a:rPr lang="en-US" altLang="zh-TW" baseline="0" dirty="0" smtClean="0"/>
              <a:t> a b </a:t>
            </a:r>
            <a:r>
              <a:rPr lang="zh-TW" altLang="en-US" baseline="0" dirty="0" smtClean="0"/>
              <a:t>不重要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0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b, f(n), T(1)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48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29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1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53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48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紅框：證明需要</a:t>
            </a:r>
            <a:endParaRPr lang="en-US" altLang="zh-TW" dirty="0" smtClean="0"/>
          </a:p>
          <a:p>
            <a:r>
              <a:rPr lang="zh-TW" altLang="en-US" dirty="0" smtClean="0"/>
              <a:t>直覺：展開後的每一層要比之前那層小</a:t>
            </a:r>
            <a:r>
              <a:rPr lang="en-US" altLang="zh-TW" dirty="0" smtClean="0"/>
              <a:t> </a:t>
            </a:r>
            <a:r>
              <a:rPr lang="zh-TW" altLang="en-US" dirty="0" smtClean="0"/>
              <a:t>所以才會是</a:t>
            </a:r>
            <a:r>
              <a:rPr lang="en-US" altLang="zh-TW" dirty="0" smtClean="0"/>
              <a:t>root dominates</a:t>
            </a:r>
          </a:p>
          <a:p>
            <a:r>
              <a:rPr lang="zh-TW" altLang="en-US" dirty="0" smtClean="0"/>
              <a:t>正則條件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5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docs.google.com</a:t>
            </a:r>
            <a:r>
              <a:rPr lang="en-US" dirty="0" smtClean="0"/>
              <a:t>/document/d/1ry5VV-WlDalVZiaekZW8pCu1e0hfSh-uL-86tCLPqKU/edit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3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自己算算看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1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自己算算看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1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自己算算看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19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自己算算看</a:t>
            </a:r>
            <a:endParaRPr lang="en-US" dirty="0" smtClean="0"/>
          </a:p>
          <a:p>
            <a:r>
              <a:rPr lang="en-US" baseline="0" dirty="0" smtClean="0"/>
              <a:t>a </a:t>
            </a:r>
            <a:r>
              <a:rPr lang="en-US" dirty="0" smtClean="0"/>
              <a:t>&lt; 1,</a:t>
            </a:r>
            <a:r>
              <a:rPr lang="en-US" baseline="0" dirty="0" smtClean="0"/>
              <a:t> master theorem doesn’t apply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1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83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8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暴力法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977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8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74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7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32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95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86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7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97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120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12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12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9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37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9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485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02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80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904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955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fill in n2 elements of the product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579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70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55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93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64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9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24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296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630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同樣的算式</a:t>
            </a:r>
            <a:r>
              <a:rPr lang="en-US" altLang="zh-TW" dirty="0" smtClean="0"/>
              <a:t> </a:t>
            </a:r>
            <a:r>
              <a:rPr lang="zh-TW" altLang="en-US" dirty="0" smtClean="0"/>
              <a:t>可以有不一樣的表示方法</a:t>
            </a:r>
            <a:endParaRPr lang="en-US" altLang="zh-TW" dirty="0" smtClean="0"/>
          </a:p>
          <a:p>
            <a:r>
              <a:rPr lang="zh-TW" altLang="en-US" dirty="0" smtClean="0"/>
              <a:t>不同的計算順序跟</a:t>
            </a:r>
            <a:r>
              <a:rPr lang="en-US" altLang="zh-TW" dirty="0" smtClean="0"/>
              <a:t>grouping</a:t>
            </a:r>
            <a:r>
              <a:rPr lang="zh-TW" altLang="en-US" dirty="0" smtClean="0"/>
              <a:t>的方式</a:t>
            </a:r>
            <a:r>
              <a:rPr lang="en-US" altLang="zh-TW" dirty="0" smtClean="0"/>
              <a:t> </a:t>
            </a:r>
            <a:r>
              <a:rPr lang="zh-TW" altLang="en-US" dirty="0" smtClean="0"/>
              <a:t>會需要不同的計算量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322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7 </a:t>
            </a:r>
            <a:r>
              <a:rPr lang="zh-TW" altLang="en-US" dirty="0" smtClean="0"/>
              <a:t>次乘法</a:t>
            </a:r>
            <a:endParaRPr lang="en-US" altLang="zh-TW" dirty="0" smtClean="0"/>
          </a:p>
          <a:p>
            <a:r>
              <a:rPr lang="zh-TW" altLang="en-US" dirty="0" smtClean="0"/>
              <a:t>難就難在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如何</a:t>
            </a:r>
            <a:r>
              <a:rPr lang="zh-TW" altLang="en-US" dirty="0" smtClean="0"/>
              <a:t>發現並找到</a:t>
            </a:r>
            <a:r>
              <a:rPr lang="en-US" altLang="zh-TW" dirty="0" smtClean="0"/>
              <a:t> </a:t>
            </a:r>
            <a:r>
              <a:rPr lang="zh-TW" altLang="en-US" dirty="0" smtClean="0"/>
              <a:t>矩陣運算中這些能重複使用的部分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322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94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Little omega</a:t>
            </a:r>
          </a:p>
          <a:p>
            <a:r>
              <a:rPr lang="zh-TW" altLang="en-US" dirty="0" smtClean="0"/>
              <a:t>最佳表現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13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後兩者有被解決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808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Divide and Combine</a:t>
            </a:r>
            <a:r>
              <a:rPr lang="zh-TW" altLang="en-US" dirty="0" smtClean="0"/>
              <a:t>的時間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519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黃金比例</a:t>
            </a:r>
            <a:endParaRPr lang="en-US" dirty="0" smtClean="0"/>
          </a:p>
          <a:p>
            <a:r>
              <a:rPr lang="en-US" altLang="zh-TW" dirty="0" smtClean="0"/>
              <a:t>DP: </a:t>
            </a:r>
            <a:r>
              <a:rPr lang="zh-TW" altLang="en-US" dirty="0" smtClean="0"/>
              <a:t>空間換取時間</a:t>
            </a:r>
            <a:r>
              <a:rPr lang="en-US" altLang="zh-TW" dirty="0" smtClean="0"/>
              <a:t> </a:t>
            </a:r>
            <a:r>
              <a:rPr lang="zh-TW" altLang="en-US" dirty="0" smtClean="0"/>
              <a:t>會重複算到的部分先存起來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4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1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F1958-A71B-4980-946B-240CA5990A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79E84-DF18-164C-A58E-2C344687FDFD}" type="datetime1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1AFFA-EC06-BD46-8F19-50A095B3C234}" type="datetime1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6B1F-8021-784C-9196-B04AE55B52B1}" type="datetime1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530225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4038600" cy="5029200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038600" cy="5029200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144C8BB-AF85-D744-996F-23201F01439B}" type="datetime1">
              <a:rPr lang="en-US" smtClean="0"/>
              <a:t>9/30/15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089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53A94-4B7B-7D4E-A6CF-1BC2B5C12D3C}" type="datetime1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D783-B66D-DB45-A0CB-227CF225E82F}" type="datetime1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 flipH="1">
            <a:off x="3444110" y="304807"/>
            <a:ext cx="5414758" cy="1378796"/>
            <a:chOff x="452642" y="106873"/>
            <a:chExt cx="6225319" cy="1585195"/>
          </a:xfrm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1129180" y="329782"/>
              <a:ext cx="214781" cy="623939"/>
            </a:xfrm>
            <a:prstGeom prst="line">
              <a:avLst/>
            </a:prstGeom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6" idx="28"/>
            </p:cNvCxnSpPr>
            <p:nvPr/>
          </p:nvCxnSpPr>
          <p:spPr>
            <a:xfrm flipH="1">
              <a:off x="1343962" y="832531"/>
              <a:ext cx="1243514" cy="121191"/>
            </a:xfrm>
            <a:prstGeom prst="line">
              <a:avLst/>
            </a:prstGeom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4" idx="11"/>
            </p:cNvCxnSpPr>
            <p:nvPr/>
          </p:nvCxnSpPr>
          <p:spPr>
            <a:xfrm flipV="1">
              <a:off x="4935421" y="329782"/>
              <a:ext cx="1527759" cy="752147"/>
            </a:xfrm>
            <a:prstGeom prst="line">
              <a:avLst/>
            </a:prstGeom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44" idx="27"/>
            </p:cNvCxnSpPr>
            <p:nvPr/>
          </p:nvCxnSpPr>
          <p:spPr>
            <a:xfrm>
              <a:off x="2820219" y="755954"/>
              <a:ext cx="1967190" cy="343367"/>
            </a:xfrm>
            <a:prstGeom prst="line">
              <a:avLst/>
            </a:prstGeom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2" idx="52"/>
            </p:cNvCxnSpPr>
            <p:nvPr/>
          </p:nvCxnSpPr>
          <p:spPr>
            <a:xfrm flipV="1">
              <a:off x="848557" y="953721"/>
              <a:ext cx="495404" cy="464592"/>
            </a:xfrm>
            <a:prstGeom prst="line">
              <a:avLst/>
            </a:prstGeom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100544" y="227522"/>
              <a:ext cx="1111958" cy="1111958"/>
              <a:chOff x="4512733" y="3294082"/>
              <a:chExt cx="1933305" cy="1933305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4512733" y="3294082"/>
                <a:ext cx="1933305" cy="19333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143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16"/>
              <p:cNvSpPr>
                <a:spLocks noChangeAspect="1" noEditPoints="1"/>
              </p:cNvSpPr>
              <p:nvPr/>
            </p:nvSpPr>
            <p:spPr bwMode="auto">
              <a:xfrm>
                <a:off x="4815117" y="3672907"/>
                <a:ext cx="1328537" cy="1554480"/>
              </a:xfrm>
              <a:custGeom>
                <a:avLst/>
                <a:gdLst>
                  <a:gd name="T0" fmla="*/ 247 w 249"/>
                  <a:gd name="T1" fmla="*/ 228 h 291"/>
                  <a:gd name="T2" fmla="*/ 238 w 249"/>
                  <a:gd name="T3" fmla="*/ 184 h 291"/>
                  <a:gd name="T4" fmla="*/ 231 w 249"/>
                  <a:gd name="T5" fmla="*/ 170 h 291"/>
                  <a:gd name="T6" fmla="*/ 215 w 249"/>
                  <a:gd name="T7" fmla="*/ 158 h 291"/>
                  <a:gd name="T8" fmla="*/ 195 w 249"/>
                  <a:gd name="T9" fmla="*/ 156 h 291"/>
                  <a:gd name="T10" fmla="*/ 176 w 249"/>
                  <a:gd name="T11" fmla="*/ 150 h 291"/>
                  <a:gd name="T12" fmla="*/ 154 w 249"/>
                  <a:gd name="T13" fmla="*/ 131 h 291"/>
                  <a:gd name="T14" fmla="*/ 155 w 249"/>
                  <a:gd name="T15" fmla="*/ 108 h 291"/>
                  <a:gd name="T16" fmla="*/ 168 w 249"/>
                  <a:gd name="T17" fmla="*/ 87 h 291"/>
                  <a:gd name="T18" fmla="*/ 167 w 249"/>
                  <a:gd name="T19" fmla="*/ 72 h 291"/>
                  <a:gd name="T20" fmla="*/ 170 w 249"/>
                  <a:gd name="T21" fmla="*/ 62 h 291"/>
                  <a:gd name="T22" fmla="*/ 173 w 249"/>
                  <a:gd name="T23" fmla="*/ 44 h 291"/>
                  <a:gd name="T24" fmla="*/ 174 w 249"/>
                  <a:gd name="T25" fmla="*/ 26 h 291"/>
                  <a:gd name="T26" fmla="*/ 191 w 249"/>
                  <a:gd name="T27" fmla="*/ 21 h 291"/>
                  <a:gd name="T28" fmla="*/ 206 w 249"/>
                  <a:gd name="T29" fmla="*/ 17 h 291"/>
                  <a:gd name="T30" fmla="*/ 182 w 249"/>
                  <a:gd name="T31" fmla="*/ 12 h 291"/>
                  <a:gd name="T32" fmla="*/ 166 w 249"/>
                  <a:gd name="T33" fmla="*/ 6 h 291"/>
                  <a:gd name="T34" fmla="*/ 143 w 249"/>
                  <a:gd name="T35" fmla="*/ 5 h 291"/>
                  <a:gd name="T36" fmla="*/ 120 w 249"/>
                  <a:gd name="T37" fmla="*/ 0 h 291"/>
                  <a:gd name="T38" fmla="*/ 89 w 249"/>
                  <a:gd name="T39" fmla="*/ 8 h 291"/>
                  <a:gd name="T40" fmla="*/ 59 w 249"/>
                  <a:gd name="T41" fmla="*/ 18 h 291"/>
                  <a:gd name="T42" fmla="*/ 77 w 249"/>
                  <a:gd name="T43" fmla="*/ 21 h 291"/>
                  <a:gd name="T44" fmla="*/ 101 w 249"/>
                  <a:gd name="T45" fmla="*/ 27 h 291"/>
                  <a:gd name="T46" fmla="*/ 92 w 249"/>
                  <a:gd name="T47" fmla="*/ 54 h 291"/>
                  <a:gd name="T48" fmla="*/ 93 w 249"/>
                  <a:gd name="T49" fmla="*/ 66 h 291"/>
                  <a:gd name="T50" fmla="*/ 90 w 249"/>
                  <a:gd name="T51" fmla="*/ 74 h 291"/>
                  <a:gd name="T52" fmla="*/ 93 w 249"/>
                  <a:gd name="T53" fmla="*/ 89 h 291"/>
                  <a:gd name="T54" fmla="*/ 99 w 249"/>
                  <a:gd name="T55" fmla="*/ 98 h 291"/>
                  <a:gd name="T56" fmla="*/ 102 w 249"/>
                  <a:gd name="T57" fmla="*/ 126 h 291"/>
                  <a:gd name="T58" fmla="*/ 92 w 249"/>
                  <a:gd name="T59" fmla="*/ 146 h 291"/>
                  <a:gd name="T60" fmla="*/ 69 w 249"/>
                  <a:gd name="T61" fmla="*/ 154 h 291"/>
                  <a:gd name="T62" fmla="*/ 56 w 249"/>
                  <a:gd name="T63" fmla="*/ 153 h 291"/>
                  <a:gd name="T64" fmla="*/ 45 w 249"/>
                  <a:gd name="T65" fmla="*/ 158 h 291"/>
                  <a:gd name="T66" fmla="*/ 22 w 249"/>
                  <a:gd name="T67" fmla="*/ 175 h 291"/>
                  <a:gd name="T68" fmla="*/ 0 w 249"/>
                  <a:gd name="T69" fmla="*/ 236 h 291"/>
                  <a:gd name="T70" fmla="*/ 128 w 249"/>
                  <a:gd name="T71" fmla="*/ 291 h 291"/>
                  <a:gd name="T72" fmla="*/ 249 w 249"/>
                  <a:gd name="T73" fmla="*/ 242 h 291"/>
                  <a:gd name="T74" fmla="*/ 247 w 249"/>
                  <a:gd name="T75" fmla="*/ 228 h 291"/>
                  <a:gd name="T76" fmla="*/ 165 w 249"/>
                  <a:gd name="T77" fmla="*/ 42 h 291"/>
                  <a:gd name="T78" fmla="*/ 160 w 249"/>
                  <a:gd name="T79" fmla="*/ 30 h 291"/>
                  <a:gd name="T80" fmla="*/ 165 w 249"/>
                  <a:gd name="T81" fmla="*/ 42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9" h="291">
                    <a:moveTo>
                      <a:pt x="247" y="228"/>
                    </a:moveTo>
                    <a:cubicBezTo>
                      <a:pt x="245" y="213"/>
                      <a:pt x="243" y="198"/>
                      <a:pt x="238" y="184"/>
                    </a:cubicBezTo>
                    <a:cubicBezTo>
                      <a:pt x="237" y="179"/>
                      <a:pt x="235" y="174"/>
                      <a:pt x="231" y="170"/>
                    </a:cubicBezTo>
                    <a:cubicBezTo>
                      <a:pt x="228" y="165"/>
                      <a:pt x="219" y="162"/>
                      <a:pt x="215" y="158"/>
                    </a:cubicBezTo>
                    <a:cubicBezTo>
                      <a:pt x="210" y="155"/>
                      <a:pt x="201" y="157"/>
                      <a:pt x="195" y="156"/>
                    </a:cubicBezTo>
                    <a:cubicBezTo>
                      <a:pt x="189" y="155"/>
                      <a:pt x="182" y="153"/>
                      <a:pt x="176" y="150"/>
                    </a:cubicBezTo>
                    <a:cubicBezTo>
                      <a:pt x="169" y="146"/>
                      <a:pt x="158" y="139"/>
                      <a:pt x="154" y="131"/>
                    </a:cubicBezTo>
                    <a:cubicBezTo>
                      <a:pt x="151" y="125"/>
                      <a:pt x="154" y="115"/>
                      <a:pt x="155" y="108"/>
                    </a:cubicBezTo>
                    <a:cubicBezTo>
                      <a:pt x="157" y="99"/>
                      <a:pt x="165" y="96"/>
                      <a:pt x="168" y="87"/>
                    </a:cubicBezTo>
                    <a:cubicBezTo>
                      <a:pt x="170" y="81"/>
                      <a:pt x="169" y="77"/>
                      <a:pt x="167" y="72"/>
                    </a:cubicBezTo>
                    <a:cubicBezTo>
                      <a:pt x="166" y="69"/>
                      <a:pt x="169" y="65"/>
                      <a:pt x="170" y="62"/>
                    </a:cubicBezTo>
                    <a:cubicBezTo>
                      <a:pt x="171" y="55"/>
                      <a:pt x="173" y="51"/>
                      <a:pt x="173" y="44"/>
                    </a:cubicBezTo>
                    <a:cubicBezTo>
                      <a:pt x="173" y="40"/>
                      <a:pt x="171" y="28"/>
                      <a:pt x="174" y="26"/>
                    </a:cubicBezTo>
                    <a:cubicBezTo>
                      <a:pt x="178" y="23"/>
                      <a:pt x="187" y="23"/>
                      <a:pt x="191" y="21"/>
                    </a:cubicBezTo>
                    <a:cubicBezTo>
                      <a:pt x="197" y="20"/>
                      <a:pt x="202" y="20"/>
                      <a:pt x="206" y="17"/>
                    </a:cubicBezTo>
                    <a:cubicBezTo>
                      <a:pt x="198" y="15"/>
                      <a:pt x="190" y="13"/>
                      <a:pt x="182" y="12"/>
                    </a:cubicBezTo>
                    <a:cubicBezTo>
                      <a:pt x="176" y="11"/>
                      <a:pt x="171" y="6"/>
                      <a:pt x="166" y="6"/>
                    </a:cubicBezTo>
                    <a:cubicBezTo>
                      <a:pt x="157" y="6"/>
                      <a:pt x="151" y="7"/>
                      <a:pt x="143" y="5"/>
                    </a:cubicBezTo>
                    <a:cubicBezTo>
                      <a:pt x="136" y="3"/>
                      <a:pt x="127" y="0"/>
                      <a:pt x="120" y="0"/>
                    </a:cubicBezTo>
                    <a:cubicBezTo>
                      <a:pt x="110" y="1"/>
                      <a:pt x="99" y="6"/>
                      <a:pt x="89" y="8"/>
                    </a:cubicBezTo>
                    <a:cubicBezTo>
                      <a:pt x="80" y="11"/>
                      <a:pt x="67" y="12"/>
                      <a:pt x="59" y="18"/>
                    </a:cubicBezTo>
                    <a:cubicBezTo>
                      <a:pt x="63" y="21"/>
                      <a:pt x="72" y="20"/>
                      <a:pt x="77" y="21"/>
                    </a:cubicBezTo>
                    <a:cubicBezTo>
                      <a:pt x="85" y="23"/>
                      <a:pt x="93" y="25"/>
                      <a:pt x="101" y="27"/>
                    </a:cubicBezTo>
                    <a:cubicBezTo>
                      <a:pt x="101" y="36"/>
                      <a:pt x="89" y="45"/>
                      <a:pt x="92" y="54"/>
                    </a:cubicBezTo>
                    <a:cubicBezTo>
                      <a:pt x="93" y="58"/>
                      <a:pt x="93" y="61"/>
                      <a:pt x="93" y="66"/>
                    </a:cubicBezTo>
                    <a:cubicBezTo>
                      <a:pt x="93" y="71"/>
                      <a:pt x="90" y="69"/>
                      <a:pt x="90" y="74"/>
                    </a:cubicBezTo>
                    <a:cubicBezTo>
                      <a:pt x="90" y="79"/>
                      <a:pt x="91" y="84"/>
                      <a:pt x="93" y="89"/>
                    </a:cubicBezTo>
                    <a:cubicBezTo>
                      <a:pt x="94" y="93"/>
                      <a:pt x="98" y="95"/>
                      <a:pt x="99" y="98"/>
                    </a:cubicBezTo>
                    <a:cubicBezTo>
                      <a:pt x="101" y="107"/>
                      <a:pt x="102" y="117"/>
                      <a:pt x="102" y="126"/>
                    </a:cubicBezTo>
                    <a:cubicBezTo>
                      <a:pt x="102" y="136"/>
                      <a:pt x="100" y="141"/>
                      <a:pt x="92" y="146"/>
                    </a:cubicBezTo>
                    <a:cubicBezTo>
                      <a:pt x="85" y="151"/>
                      <a:pt x="76" y="153"/>
                      <a:pt x="69" y="154"/>
                    </a:cubicBezTo>
                    <a:cubicBezTo>
                      <a:pt x="64" y="155"/>
                      <a:pt x="60" y="152"/>
                      <a:pt x="56" y="153"/>
                    </a:cubicBezTo>
                    <a:cubicBezTo>
                      <a:pt x="52" y="154"/>
                      <a:pt x="49" y="156"/>
                      <a:pt x="45" y="158"/>
                    </a:cubicBezTo>
                    <a:cubicBezTo>
                      <a:pt x="35" y="162"/>
                      <a:pt x="26" y="165"/>
                      <a:pt x="22" y="175"/>
                    </a:cubicBezTo>
                    <a:cubicBezTo>
                      <a:pt x="13" y="195"/>
                      <a:pt x="6" y="216"/>
                      <a:pt x="0" y="236"/>
                    </a:cubicBezTo>
                    <a:cubicBezTo>
                      <a:pt x="32" y="270"/>
                      <a:pt x="77" y="291"/>
                      <a:pt x="128" y="291"/>
                    </a:cubicBezTo>
                    <a:cubicBezTo>
                      <a:pt x="175" y="291"/>
                      <a:pt x="217" y="273"/>
                      <a:pt x="249" y="242"/>
                    </a:cubicBezTo>
                    <a:cubicBezTo>
                      <a:pt x="248" y="238"/>
                      <a:pt x="247" y="233"/>
                      <a:pt x="247" y="228"/>
                    </a:cubicBezTo>
                    <a:close/>
                    <a:moveTo>
                      <a:pt x="165" y="42"/>
                    </a:moveTo>
                    <a:cubicBezTo>
                      <a:pt x="163" y="39"/>
                      <a:pt x="161" y="34"/>
                      <a:pt x="160" y="30"/>
                    </a:cubicBezTo>
                    <a:cubicBezTo>
                      <a:pt x="171" y="25"/>
                      <a:pt x="163" y="39"/>
                      <a:pt x="165" y="4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449475" y="755954"/>
              <a:ext cx="775994" cy="775994"/>
              <a:chOff x="1767839" y="3302793"/>
              <a:chExt cx="1933305" cy="193330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767839" y="3302793"/>
                <a:ext cx="1933305" cy="19333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825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11"/>
              <p:cNvSpPr>
                <a:spLocks noChangeAspect="1"/>
              </p:cNvSpPr>
              <p:nvPr/>
            </p:nvSpPr>
            <p:spPr bwMode="auto">
              <a:xfrm>
                <a:off x="2110863" y="3681618"/>
                <a:ext cx="1247256" cy="1554480"/>
              </a:xfrm>
              <a:custGeom>
                <a:avLst/>
                <a:gdLst>
                  <a:gd name="T0" fmla="*/ 227 w 230"/>
                  <a:gd name="T1" fmla="*/ 230 h 287"/>
                  <a:gd name="T2" fmla="*/ 225 w 230"/>
                  <a:gd name="T3" fmla="*/ 207 h 287"/>
                  <a:gd name="T4" fmla="*/ 218 w 230"/>
                  <a:gd name="T5" fmla="*/ 186 h 287"/>
                  <a:gd name="T6" fmla="*/ 213 w 230"/>
                  <a:gd name="T7" fmla="*/ 178 h 287"/>
                  <a:gd name="T8" fmla="*/ 213 w 230"/>
                  <a:gd name="T9" fmla="*/ 168 h 287"/>
                  <a:gd name="T10" fmla="*/ 201 w 230"/>
                  <a:gd name="T11" fmla="*/ 155 h 287"/>
                  <a:gd name="T12" fmla="*/ 183 w 230"/>
                  <a:gd name="T13" fmla="*/ 146 h 287"/>
                  <a:gd name="T14" fmla="*/ 166 w 230"/>
                  <a:gd name="T15" fmla="*/ 134 h 287"/>
                  <a:gd name="T16" fmla="*/ 148 w 230"/>
                  <a:gd name="T17" fmla="*/ 120 h 287"/>
                  <a:gd name="T18" fmla="*/ 145 w 230"/>
                  <a:gd name="T19" fmla="*/ 109 h 287"/>
                  <a:gd name="T20" fmla="*/ 151 w 230"/>
                  <a:gd name="T21" fmla="*/ 92 h 287"/>
                  <a:gd name="T22" fmla="*/ 160 w 230"/>
                  <a:gd name="T23" fmla="*/ 80 h 287"/>
                  <a:gd name="T24" fmla="*/ 162 w 230"/>
                  <a:gd name="T25" fmla="*/ 69 h 287"/>
                  <a:gd name="T26" fmla="*/ 164 w 230"/>
                  <a:gd name="T27" fmla="*/ 59 h 287"/>
                  <a:gd name="T28" fmla="*/ 160 w 230"/>
                  <a:gd name="T29" fmla="*/ 14 h 287"/>
                  <a:gd name="T30" fmla="*/ 134 w 230"/>
                  <a:gd name="T31" fmla="*/ 1 h 287"/>
                  <a:gd name="T32" fmla="*/ 121 w 230"/>
                  <a:gd name="T33" fmla="*/ 11 h 287"/>
                  <a:gd name="T34" fmla="*/ 99 w 230"/>
                  <a:gd name="T35" fmla="*/ 6 h 287"/>
                  <a:gd name="T36" fmla="*/ 96 w 230"/>
                  <a:gd name="T37" fmla="*/ 14 h 287"/>
                  <a:gd name="T38" fmla="*/ 89 w 230"/>
                  <a:gd name="T39" fmla="*/ 15 h 287"/>
                  <a:gd name="T40" fmla="*/ 91 w 230"/>
                  <a:gd name="T41" fmla="*/ 21 h 287"/>
                  <a:gd name="T42" fmla="*/ 87 w 230"/>
                  <a:gd name="T43" fmla="*/ 24 h 287"/>
                  <a:gd name="T44" fmla="*/ 85 w 230"/>
                  <a:gd name="T45" fmla="*/ 35 h 287"/>
                  <a:gd name="T46" fmla="*/ 87 w 230"/>
                  <a:gd name="T47" fmla="*/ 47 h 287"/>
                  <a:gd name="T48" fmla="*/ 88 w 230"/>
                  <a:gd name="T49" fmla="*/ 61 h 287"/>
                  <a:gd name="T50" fmla="*/ 85 w 230"/>
                  <a:gd name="T51" fmla="*/ 74 h 287"/>
                  <a:gd name="T52" fmla="*/ 86 w 230"/>
                  <a:gd name="T53" fmla="*/ 84 h 287"/>
                  <a:gd name="T54" fmla="*/ 92 w 230"/>
                  <a:gd name="T55" fmla="*/ 88 h 287"/>
                  <a:gd name="T56" fmla="*/ 97 w 230"/>
                  <a:gd name="T57" fmla="*/ 113 h 287"/>
                  <a:gd name="T58" fmla="*/ 88 w 230"/>
                  <a:gd name="T59" fmla="*/ 124 h 287"/>
                  <a:gd name="T60" fmla="*/ 80 w 230"/>
                  <a:gd name="T61" fmla="*/ 130 h 287"/>
                  <a:gd name="T62" fmla="*/ 66 w 230"/>
                  <a:gd name="T63" fmla="*/ 140 h 287"/>
                  <a:gd name="T64" fmla="*/ 56 w 230"/>
                  <a:gd name="T65" fmla="*/ 143 h 287"/>
                  <a:gd name="T66" fmla="*/ 22 w 230"/>
                  <a:gd name="T67" fmla="*/ 170 h 287"/>
                  <a:gd name="T68" fmla="*/ 23 w 230"/>
                  <a:gd name="T69" fmla="*/ 180 h 287"/>
                  <a:gd name="T70" fmla="*/ 16 w 230"/>
                  <a:gd name="T71" fmla="*/ 186 h 287"/>
                  <a:gd name="T72" fmla="*/ 10 w 230"/>
                  <a:gd name="T73" fmla="*/ 200 h 287"/>
                  <a:gd name="T74" fmla="*/ 9 w 230"/>
                  <a:gd name="T75" fmla="*/ 211 h 287"/>
                  <a:gd name="T76" fmla="*/ 11 w 230"/>
                  <a:gd name="T77" fmla="*/ 224 h 287"/>
                  <a:gd name="T78" fmla="*/ 2 w 230"/>
                  <a:gd name="T79" fmla="*/ 234 h 287"/>
                  <a:gd name="T80" fmla="*/ 0 w 230"/>
                  <a:gd name="T81" fmla="*/ 240 h 287"/>
                  <a:gd name="T82" fmla="*/ 120 w 230"/>
                  <a:gd name="T83" fmla="*/ 287 h 287"/>
                  <a:gd name="T84" fmla="*/ 230 w 230"/>
                  <a:gd name="T85" fmla="*/ 248 h 287"/>
                  <a:gd name="T86" fmla="*/ 227 w 230"/>
                  <a:gd name="T87" fmla="*/ 23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0" h="287">
                    <a:moveTo>
                      <a:pt x="227" y="230"/>
                    </a:moveTo>
                    <a:cubicBezTo>
                      <a:pt x="224" y="222"/>
                      <a:pt x="227" y="215"/>
                      <a:pt x="225" y="207"/>
                    </a:cubicBezTo>
                    <a:cubicBezTo>
                      <a:pt x="223" y="199"/>
                      <a:pt x="221" y="192"/>
                      <a:pt x="218" y="186"/>
                    </a:cubicBezTo>
                    <a:cubicBezTo>
                      <a:pt x="216" y="183"/>
                      <a:pt x="214" y="181"/>
                      <a:pt x="213" y="178"/>
                    </a:cubicBezTo>
                    <a:cubicBezTo>
                      <a:pt x="212" y="175"/>
                      <a:pt x="213" y="171"/>
                      <a:pt x="213" y="168"/>
                    </a:cubicBezTo>
                    <a:cubicBezTo>
                      <a:pt x="211" y="161"/>
                      <a:pt x="207" y="159"/>
                      <a:pt x="201" y="155"/>
                    </a:cubicBezTo>
                    <a:cubicBezTo>
                      <a:pt x="195" y="152"/>
                      <a:pt x="189" y="149"/>
                      <a:pt x="183" y="146"/>
                    </a:cubicBezTo>
                    <a:cubicBezTo>
                      <a:pt x="177" y="143"/>
                      <a:pt x="172" y="138"/>
                      <a:pt x="166" y="134"/>
                    </a:cubicBezTo>
                    <a:cubicBezTo>
                      <a:pt x="159" y="130"/>
                      <a:pt x="154" y="124"/>
                      <a:pt x="148" y="120"/>
                    </a:cubicBezTo>
                    <a:cubicBezTo>
                      <a:pt x="143" y="117"/>
                      <a:pt x="144" y="114"/>
                      <a:pt x="145" y="109"/>
                    </a:cubicBezTo>
                    <a:cubicBezTo>
                      <a:pt x="146" y="102"/>
                      <a:pt x="148" y="97"/>
                      <a:pt x="151" y="92"/>
                    </a:cubicBezTo>
                    <a:cubicBezTo>
                      <a:pt x="155" y="87"/>
                      <a:pt x="159" y="87"/>
                      <a:pt x="160" y="80"/>
                    </a:cubicBezTo>
                    <a:cubicBezTo>
                      <a:pt x="160" y="77"/>
                      <a:pt x="160" y="71"/>
                      <a:pt x="162" y="69"/>
                    </a:cubicBezTo>
                    <a:cubicBezTo>
                      <a:pt x="164" y="68"/>
                      <a:pt x="164" y="61"/>
                      <a:pt x="164" y="59"/>
                    </a:cubicBezTo>
                    <a:cubicBezTo>
                      <a:pt x="161" y="43"/>
                      <a:pt x="173" y="29"/>
                      <a:pt x="160" y="14"/>
                    </a:cubicBezTo>
                    <a:cubicBezTo>
                      <a:pt x="154" y="7"/>
                      <a:pt x="144" y="0"/>
                      <a:pt x="134" y="1"/>
                    </a:cubicBezTo>
                    <a:cubicBezTo>
                      <a:pt x="125" y="2"/>
                      <a:pt x="128" y="9"/>
                      <a:pt x="121" y="11"/>
                    </a:cubicBezTo>
                    <a:cubicBezTo>
                      <a:pt x="114" y="12"/>
                      <a:pt x="107" y="1"/>
                      <a:pt x="99" y="6"/>
                    </a:cubicBezTo>
                    <a:cubicBezTo>
                      <a:pt x="94" y="9"/>
                      <a:pt x="98" y="11"/>
                      <a:pt x="96" y="14"/>
                    </a:cubicBezTo>
                    <a:cubicBezTo>
                      <a:pt x="95" y="16"/>
                      <a:pt x="91" y="13"/>
                      <a:pt x="89" y="15"/>
                    </a:cubicBezTo>
                    <a:cubicBezTo>
                      <a:pt x="89" y="17"/>
                      <a:pt x="92" y="20"/>
                      <a:pt x="91" y="21"/>
                    </a:cubicBezTo>
                    <a:cubicBezTo>
                      <a:pt x="90" y="22"/>
                      <a:pt x="88" y="23"/>
                      <a:pt x="87" y="24"/>
                    </a:cubicBezTo>
                    <a:cubicBezTo>
                      <a:pt x="85" y="27"/>
                      <a:pt x="84" y="31"/>
                      <a:pt x="85" y="35"/>
                    </a:cubicBezTo>
                    <a:cubicBezTo>
                      <a:pt x="86" y="40"/>
                      <a:pt x="87" y="42"/>
                      <a:pt x="87" y="47"/>
                    </a:cubicBezTo>
                    <a:cubicBezTo>
                      <a:pt x="87" y="52"/>
                      <a:pt x="87" y="56"/>
                      <a:pt x="88" y="61"/>
                    </a:cubicBezTo>
                    <a:cubicBezTo>
                      <a:pt x="88" y="67"/>
                      <a:pt x="84" y="67"/>
                      <a:pt x="85" y="74"/>
                    </a:cubicBezTo>
                    <a:cubicBezTo>
                      <a:pt x="86" y="77"/>
                      <a:pt x="84" y="80"/>
                      <a:pt x="86" y="84"/>
                    </a:cubicBezTo>
                    <a:cubicBezTo>
                      <a:pt x="87" y="89"/>
                      <a:pt x="90" y="85"/>
                      <a:pt x="92" y="88"/>
                    </a:cubicBezTo>
                    <a:cubicBezTo>
                      <a:pt x="96" y="94"/>
                      <a:pt x="96" y="107"/>
                      <a:pt x="97" y="113"/>
                    </a:cubicBezTo>
                    <a:cubicBezTo>
                      <a:pt x="97" y="120"/>
                      <a:pt x="93" y="120"/>
                      <a:pt x="88" y="124"/>
                    </a:cubicBezTo>
                    <a:cubicBezTo>
                      <a:pt x="85" y="126"/>
                      <a:pt x="83" y="129"/>
                      <a:pt x="80" y="130"/>
                    </a:cubicBezTo>
                    <a:cubicBezTo>
                      <a:pt x="75" y="132"/>
                      <a:pt x="70" y="136"/>
                      <a:pt x="66" y="140"/>
                    </a:cubicBezTo>
                    <a:cubicBezTo>
                      <a:pt x="63" y="142"/>
                      <a:pt x="60" y="142"/>
                      <a:pt x="56" y="143"/>
                    </a:cubicBezTo>
                    <a:cubicBezTo>
                      <a:pt x="41" y="148"/>
                      <a:pt x="26" y="154"/>
                      <a:pt x="22" y="170"/>
                    </a:cubicBezTo>
                    <a:cubicBezTo>
                      <a:pt x="21" y="174"/>
                      <a:pt x="25" y="177"/>
                      <a:pt x="23" y="180"/>
                    </a:cubicBezTo>
                    <a:cubicBezTo>
                      <a:pt x="22" y="183"/>
                      <a:pt x="18" y="183"/>
                      <a:pt x="16" y="186"/>
                    </a:cubicBezTo>
                    <a:cubicBezTo>
                      <a:pt x="13" y="190"/>
                      <a:pt x="13" y="196"/>
                      <a:pt x="10" y="200"/>
                    </a:cubicBezTo>
                    <a:cubicBezTo>
                      <a:pt x="7" y="204"/>
                      <a:pt x="8" y="207"/>
                      <a:pt x="9" y="211"/>
                    </a:cubicBezTo>
                    <a:cubicBezTo>
                      <a:pt x="10" y="215"/>
                      <a:pt x="12" y="220"/>
                      <a:pt x="11" y="224"/>
                    </a:cubicBezTo>
                    <a:cubicBezTo>
                      <a:pt x="10" y="228"/>
                      <a:pt x="3" y="229"/>
                      <a:pt x="2" y="234"/>
                    </a:cubicBezTo>
                    <a:cubicBezTo>
                      <a:pt x="1" y="236"/>
                      <a:pt x="1" y="238"/>
                      <a:pt x="0" y="240"/>
                    </a:cubicBezTo>
                    <a:cubicBezTo>
                      <a:pt x="31" y="269"/>
                      <a:pt x="73" y="287"/>
                      <a:pt x="120" y="287"/>
                    </a:cubicBezTo>
                    <a:cubicBezTo>
                      <a:pt x="161" y="287"/>
                      <a:pt x="199" y="272"/>
                      <a:pt x="230" y="248"/>
                    </a:cubicBezTo>
                    <a:cubicBezTo>
                      <a:pt x="229" y="242"/>
                      <a:pt x="229" y="236"/>
                      <a:pt x="227" y="23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52642" y="1102430"/>
              <a:ext cx="589638" cy="589638"/>
              <a:chOff x="1524000" y="2819400"/>
              <a:chExt cx="1933305" cy="1933305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524000" y="2819400"/>
                <a:ext cx="1933305" cy="19333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666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>
                <a:grpSpLocks noChangeAspect="1"/>
              </p:cNvGrpSpPr>
              <p:nvPr/>
            </p:nvGrpSpPr>
            <p:grpSpPr>
              <a:xfrm>
                <a:off x="1988421" y="3198225"/>
                <a:ext cx="1004462" cy="1554480"/>
                <a:chOff x="8239560" y="2206625"/>
                <a:chExt cx="750888" cy="1162050"/>
              </a:xfrm>
            </p:grpSpPr>
            <p:sp>
              <p:nvSpPr>
                <p:cNvPr id="21" name="Freeform 12"/>
                <p:cNvSpPr>
                  <a:spLocks/>
                </p:cNvSpPr>
                <p:nvPr/>
              </p:nvSpPr>
              <p:spPr bwMode="auto">
                <a:xfrm>
                  <a:off x="8877735" y="2674938"/>
                  <a:ext cx="3175" cy="11113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0 w 1"/>
                    <a:gd name="T5" fmla="*/ 0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2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3"/>
                <p:cNvSpPr>
                  <a:spLocks/>
                </p:cNvSpPr>
                <p:nvPr/>
              </p:nvSpPr>
              <p:spPr bwMode="auto">
                <a:xfrm>
                  <a:off x="8487210" y="2738438"/>
                  <a:ext cx="26988" cy="26988"/>
                </a:xfrm>
                <a:custGeom>
                  <a:avLst/>
                  <a:gdLst>
                    <a:gd name="T0" fmla="*/ 7 w 7"/>
                    <a:gd name="T1" fmla="*/ 0 h 7"/>
                    <a:gd name="T2" fmla="*/ 0 w 7"/>
                    <a:gd name="T3" fmla="*/ 7 h 7"/>
                    <a:gd name="T4" fmla="*/ 0 w 7"/>
                    <a:gd name="T5" fmla="*/ 7 h 7"/>
                    <a:gd name="T6" fmla="*/ 7 w 7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7">
                      <a:moveTo>
                        <a:pt x="7" y="0"/>
                      </a:moveTo>
                      <a:cubicBezTo>
                        <a:pt x="4" y="3"/>
                        <a:pt x="0" y="6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6"/>
                        <a:pt x="5" y="3"/>
                        <a:pt x="7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14"/>
                <p:cNvSpPr>
                  <a:spLocks noEditPoints="1"/>
                </p:cNvSpPr>
                <p:nvPr/>
              </p:nvSpPr>
              <p:spPr bwMode="auto">
                <a:xfrm>
                  <a:off x="8239560" y="2206625"/>
                  <a:ext cx="750888" cy="1162050"/>
                </a:xfrm>
                <a:custGeom>
                  <a:avLst/>
                  <a:gdLst>
                    <a:gd name="T0" fmla="*/ 171 w 200"/>
                    <a:gd name="T1" fmla="*/ 128 h 310"/>
                    <a:gd name="T2" fmla="*/ 164 w 200"/>
                    <a:gd name="T3" fmla="*/ 122 h 310"/>
                    <a:gd name="T4" fmla="*/ 171 w 200"/>
                    <a:gd name="T5" fmla="*/ 102 h 310"/>
                    <a:gd name="T6" fmla="*/ 167 w 200"/>
                    <a:gd name="T7" fmla="*/ 62 h 310"/>
                    <a:gd name="T8" fmla="*/ 116 w 200"/>
                    <a:gd name="T9" fmla="*/ 1 h 310"/>
                    <a:gd name="T10" fmla="*/ 103 w 200"/>
                    <a:gd name="T11" fmla="*/ 1 h 310"/>
                    <a:gd name="T12" fmla="*/ 101 w 200"/>
                    <a:gd name="T13" fmla="*/ 1 h 310"/>
                    <a:gd name="T14" fmla="*/ 85 w 200"/>
                    <a:gd name="T15" fmla="*/ 11 h 310"/>
                    <a:gd name="T16" fmla="*/ 68 w 200"/>
                    <a:gd name="T17" fmla="*/ 40 h 310"/>
                    <a:gd name="T18" fmla="*/ 61 w 200"/>
                    <a:gd name="T19" fmla="*/ 76 h 310"/>
                    <a:gd name="T20" fmla="*/ 63 w 200"/>
                    <a:gd name="T21" fmla="*/ 109 h 310"/>
                    <a:gd name="T22" fmla="*/ 69 w 200"/>
                    <a:gd name="T23" fmla="*/ 112 h 310"/>
                    <a:gd name="T24" fmla="*/ 74 w 200"/>
                    <a:gd name="T25" fmla="*/ 130 h 310"/>
                    <a:gd name="T26" fmla="*/ 48 w 200"/>
                    <a:gd name="T27" fmla="*/ 154 h 310"/>
                    <a:gd name="T28" fmla="*/ 39 w 200"/>
                    <a:gd name="T29" fmla="*/ 162 h 310"/>
                    <a:gd name="T30" fmla="*/ 19 w 200"/>
                    <a:gd name="T31" fmla="*/ 202 h 310"/>
                    <a:gd name="T32" fmla="*/ 4 w 200"/>
                    <a:gd name="T33" fmla="*/ 229 h 310"/>
                    <a:gd name="T34" fmla="*/ 2 w 200"/>
                    <a:gd name="T35" fmla="*/ 241 h 310"/>
                    <a:gd name="T36" fmla="*/ 2 w 200"/>
                    <a:gd name="T37" fmla="*/ 251 h 310"/>
                    <a:gd name="T38" fmla="*/ 6 w 200"/>
                    <a:gd name="T39" fmla="*/ 265 h 310"/>
                    <a:gd name="T40" fmla="*/ 32 w 200"/>
                    <a:gd name="T41" fmla="*/ 285 h 310"/>
                    <a:gd name="T42" fmla="*/ 38 w 200"/>
                    <a:gd name="T43" fmla="*/ 299 h 310"/>
                    <a:gd name="T44" fmla="*/ 172 w 200"/>
                    <a:gd name="T45" fmla="*/ 293 h 310"/>
                    <a:gd name="T46" fmla="*/ 183 w 200"/>
                    <a:gd name="T47" fmla="*/ 233 h 310"/>
                    <a:gd name="T48" fmla="*/ 194 w 200"/>
                    <a:gd name="T49" fmla="*/ 208 h 310"/>
                    <a:gd name="T50" fmla="*/ 195 w 200"/>
                    <a:gd name="T51" fmla="*/ 149 h 310"/>
                    <a:gd name="T52" fmla="*/ 168 w 200"/>
                    <a:gd name="T53" fmla="*/ 116 h 310"/>
                    <a:gd name="T54" fmla="*/ 168 w 200"/>
                    <a:gd name="T55" fmla="*/ 116 h 310"/>
                    <a:gd name="T56" fmla="*/ 170 w 200"/>
                    <a:gd name="T57" fmla="*/ 104 h 310"/>
                    <a:gd name="T58" fmla="*/ 167 w 200"/>
                    <a:gd name="T59" fmla="*/ 70 h 310"/>
                    <a:gd name="T60" fmla="*/ 167 w 200"/>
                    <a:gd name="T61" fmla="*/ 70 h 310"/>
                    <a:gd name="T62" fmla="*/ 164 w 200"/>
                    <a:gd name="T63" fmla="*/ 70 h 310"/>
                    <a:gd name="T64" fmla="*/ 64 w 200"/>
                    <a:gd name="T65" fmla="*/ 69 h 310"/>
                    <a:gd name="T66" fmla="*/ 64 w 200"/>
                    <a:gd name="T67" fmla="*/ 69 h 310"/>
                    <a:gd name="T68" fmla="*/ 68 w 200"/>
                    <a:gd name="T69" fmla="*/ 69 h 310"/>
                    <a:gd name="T70" fmla="*/ 65 w 200"/>
                    <a:gd name="T71" fmla="*/ 85 h 310"/>
                    <a:gd name="T72" fmla="*/ 70 w 200"/>
                    <a:gd name="T73" fmla="*/ 112 h 310"/>
                    <a:gd name="T74" fmla="*/ 72 w 200"/>
                    <a:gd name="T75" fmla="*/ 31 h 310"/>
                    <a:gd name="T76" fmla="*/ 72 w 200"/>
                    <a:gd name="T77" fmla="*/ 31 h 310"/>
                    <a:gd name="T78" fmla="*/ 66 w 200"/>
                    <a:gd name="T79" fmla="*/ 149 h 310"/>
                    <a:gd name="T80" fmla="*/ 76 w 200"/>
                    <a:gd name="T81" fmla="*/ 136 h 310"/>
                    <a:gd name="T82" fmla="*/ 79 w 200"/>
                    <a:gd name="T83" fmla="*/ 137 h 310"/>
                    <a:gd name="T84" fmla="*/ 82 w 200"/>
                    <a:gd name="T85" fmla="*/ 138 h 310"/>
                    <a:gd name="T86" fmla="*/ 82 w 200"/>
                    <a:gd name="T87" fmla="*/ 138 h 310"/>
                    <a:gd name="T88" fmla="*/ 85 w 200"/>
                    <a:gd name="T89" fmla="*/ 139 h 310"/>
                    <a:gd name="T90" fmla="*/ 85 w 200"/>
                    <a:gd name="T91" fmla="*/ 130 h 310"/>
                    <a:gd name="T92" fmla="*/ 85 w 200"/>
                    <a:gd name="T93" fmla="*/ 130 h 310"/>
                    <a:gd name="T94" fmla="*/ 91 w 200"/>
                    <a:gd name="T95" fmla="*/ 131 h 310"/>
                    <a:gd name="T96" fmla="*/ 91 w 200"/>
                    <a:gd name="T97" fmla="*/ 122 h 310"/>
                    <a:gd name="T98" fmla="*/ 99 w 200"/>
                    <a:gd name="T99" fmla="*/ 5 h 310"/>
                    <a:gd name="T100" fmla="*/ 99 w 200"/>
                    <a:gd name="T101" fmla="*/ 5 h 310"/>
                    <a:gd name="T102" fmla="*/ 139 w 200"/>
                    <a:gd name="T103" fmla="*/ 10 h 310"/>
                    <a:gd name="T104" fmla="*/ 166 w 200"/>
                    <a:gd name="T105" fmla="*/ 131 h 310"/>
                    <a:gd name="T106" fmla="*/ 166 w 200"/>
                    <a:gd name="T107" fmla="*/ 131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00" h="310">
                      <a:moveTo>
                        <a:pt x="181" y="136"/>
                      </a:moveTo>
                      <a:cubicBezTo>
                        <a:pt x="178" y="134"/>
                        <a:pt x="174" y="131"/>
                        <a:pt x="171" y="128"/>
                      </a:cubicBezTo>
                      <a:cubicBezTo>
                        <a:pt x="172" y="130"/>
                        <a:pt x="173" y="132"/>
                        <a:pt x="172" y="133"/>
                      </a:cubicBezTo>
                      <a:cubicBezTo>
                        <a:pt x="171" y="134"/>
                        <a:pt x="164" y="124"/>
                        <a:pt x="164" y="122"/>
                      </a:cubicBezTo>
                      <a:cubicBezTo>
                        <a:pt x="163" y="117"/>
                        <a:pt x="167" y="121"/>
                        <a:pt x="170" y="125"/>
                      </a:cubicBezTo>
                      <a:cubicBezTo>
                        <a:pt x="166" y="118"/>
                        <a:pt x="173" y="110"/>
                        <a:pt x="171" y="102"/>
                      </a:cubicBezTo>
                      <a:cubicBezTo>
                        <a:pt x="170" y="94"/>
                        <a:pt x="172" y="86"/>
                        <a:pt x="171" y="78"/>
                      </a:cubicBezTo>
                      <a:cubicBezTo>
                        <a:pt x="170" y="72"/>
                        <a:pt x="168" y="67"/>
                        <a:pt x="167" y="62"/>
                      </a:cubicBezTo>
                      <a:cubicBezTo>
                        <a:pt x="163" y="48"/>
                        <a:pt x="158" y="36"/>
                        <a:pt x="151" y="24"/>
                      </a:cubicBezTo>
                      <a:cubicBezTo>
                        <a:pt x="142" y="10"/>
                        <a:pt x="133" y="3"/>
                        <a:pt x="116" y="1"/>
                      </a:cubicBezTo>
                      <a:cubicBezTo>
                        <a:pt x="111" y="1"/>
                        <a:pt x="106" y="0"/>
                        <a:pt x="102" y="1"/>
                      </a:cubicBezTo>
                      <a:cubicBezTo>
                        <a:pt x="102" y="1"/>
                        <a:pt x="103" y="1"/>
                        <a:pt x="103" y="1"/>
                      </a:cubicBezTo>
                      <a:cubicBezTo>
                        <a:pt x="102" y="1"/>
                        <a:pt x="101" y="3"/>
                        <a:pt x="100" y="2"/>
                      </a:cubicBezTo>
                      <a:cubicBezTo>
                        <a:pt x="100" y="2"/>
                        <a:pt x="101" y="2"/>
                        <a:pt x="101" y="1"/>
                      </a:cubicBezTo>
                      <a:cubicBezTo>
                        <a:pt x="100" y="2"/>
                        <a:pt x="99" y="2"/>
                        <a:pt x="98" y="3"/>
                      </a:cubicBezTo>
                      <a:cubicBezTo>
                        <a:pt x="94" y="8"/>
                        <a:pt x="88" y="4"/>
                        <a:pt x="85" y="11"/>
                      </a:cubicBezTo>
                      <a:cubicBezTo>
                        <a:pt x="83" y="18"/>
                        <a:pt x="76" y="19"/>
                        <a:pt x="72" y="24"/>
                      </a:cubicBezTo>
                      <a:cubicBezTo>
                        <a:pt x="68" y="28"/>
                        <a:pt x="68" y="35"/>
                        <a:pt x="68" y="40"/>
                      </a:cubicBezTo>
                      <a:cubicBezTo>
                        <a:pt x="67" y="46"/>
                        <a:pt x="66" y="51"/>
                        <a:pt x="65" y="57"/>
                      </a:cubicBezTo>
                      <a:cubicBezTo>
                        <a:pt x="64" y="64"/>
                        <a:pt x="62" y="70"/>
                        <a:pt x="61" y="76"/>
                      </a:cubicBezTo>
                      <a:cubicBezTo>
                        <a:pt x="60" y="83"/>
                        <a:pt x="64" y="88"/>
                        <a:pt x="64" y="94"/>
                      </a:cubicBezTo>
                      <a:cubicBezTo>
                        <a:pt x="64" y="101"/>
                        <a:pt x="59" y="102"/>
                        <a:pt x="63" y="109"/>
                      </a:cubicBezTo>
                      <a:cubicBezTo>
                        <a:pt x="64" y="108"/>
                        <a:pt x="60" y="99"/>
                        <a:pt x="65" y="102"/>
                      </a:cubicBezTo>
                      <a:cubicBezTo>
                        <a:pt x="70" y="104"/>
                        <a:pt x="70" y="108"/>
                        <a:pt x="69" y="112"/>
                      </a:cubicBezTo>
                      <a:cubicBezTo>
                        <a:pt x="67" y="116"/>
                        <a:pt x="64" y="121"/>
                        <a:pt x="67" y="125"/>
                      </a:cubicBezTo>
                      <a:cubicBezTo>
                        <a:pt x="68" y="128"/>
                        <a:pt x="73" y="127"/>
                        <a:pt x="74" y="130"/>
                      </a:cubicBezTo>
                      <a:cubicBezTo>
                        <a:pt x="76" y="136"/>
                        <a:pt x="62" y="143"/>
                        <a:pt x="61" y="148"/>
                      </a:cubicBezTo>
                      <a:cubicBezTo>
                        <a:pt x="59" y="156"/>
                        <a:pt x="54" y="150"/>
                        <a:pt x="48" y="154"/>
                      </a:cubicBezTo>
                      <a:cubicBezTo>
                        <a:pt x="46" y="155"/>
                        <a:pt x="45" y="159"/>
                        <a:pt x="43" y="160"/>
                      </a:cubicBezTo>
                      <a:cubicBezTo>
                        <a:pt x="42" y="161"/>
                        <a:pt x="40" y="160"/>
                        <a:pt x="39" y="162"/>
                      </a:cubicBezTo>
                      <a:cubicBezTo>
                        <a:pt x="35" y="166"/>
                        <a:pt x="36" y="172"/>
                        <a:pt x="33" y="176"/>
                      </a:cubicBezTo>
                      <a:cubicBezTo>
                        <a:pt x="26" y="184"/>
                        <a:pt x="23" y="193"/>
                        <a:pt x="19" y="202"/>
                      </a:cubicBezTo>
                      <a:cubicBezTo>
                        <a:pt x="16" y="209"/>
                        <a:pt x="16" y="216"/>
                        <a:pt x="9" y="221"/>
                      </a:cubicBezTo>
                      <a:cubicBezTo>
                        <a:pt x="11" y="225"/>
                        <a:pt x="6" y="225"/>
                        <a:pt x="4" y="229"/>
                      </a:cubicBezTo>
                      <a:cubicBezTo>
                        <a:pt x="3" y="231"/>
                        <a:pt x="5" y="234"/>
                        <a:pt x="3" y="236"/>
                      </a:cubicBezTo>
                      <a:cubicBezTo>
                        <a:pt x="1" y="238"/>
                        <a:pt x="1" y="239"/>
                        <a:pt x="2" y="241"/>
                      </a:cubicBezTo>
                      <a:cubicBezTo>
                        <a:pt x="3" y="244"/>
                        <a:pt x="0" y="244"/>
                        <a:pt x="1" y="247"/>
                      </a:cubicBezTo>
                      <a:cubicBezTo>
                        <a:pt x="1" y="248"/>
                        <a:pt x="4" y="249"/>
                        <a:pt x="2" y="251"/>
                      </a:cubicBezTo>
                      <a:cubicBezTo>
                        <a:pt x="1" y="254"/>
                        <a:pt x="2" y="256"/>
                        <a:pt x="5" y="257"/>
                      </a:cubicBezTo>
                      <a:cubicBezTo>
                        <a:pt x="8" y="258"/>
                        <a:pt x="6" y="262"/>
                        <a:pt x="6" y="265"/>
                      </a:cubicBezTo>
                      <a:cubicBezTo>
                        <a:pt x="6" y="270"/>
                        <a:pt x="7" y="276"/>
                        <a:pt x="9" y="281"/>
                      </a:cubicBezTo>
                      <a:cubicBezTo>
                        <a:pt x="13" y="289"/>
                        <a:pt x="26" y="285"/>
                        <a:pt x="32" y="285"/>
                      </a:cubicBezTo>
                      <a:cubicBezTo>
                        <a:pt x="38" y="285"/>
                        <a:pt x="37" y="293"/>
                        <a:pt x="38" y="297"/>
                      </a:cubicBezTo>
                      <a:cubicBezTo>
                        <a:pt x="38" y="298"/>
                        <a:pt x="38" y="299"/>
                        <a:pt x="38" y="299"/>
                      </a:cubicBezTo>
                      <a:cubicBezTo>
                        <a:pt x="56" y="306"/>
                        <a:pt x="77" y="310"/>
                        <a:pt x="98" y="310"/>
                      </a:cubicBezTo>
                      <a:cubicBezTo>
                        <a:pt x="124" y="310"/>
                        <a:pt x="149" y="304"/>
                        <a:pt x="172" y="293"/>
                      </a:cubicBezTo>
                      <a:cubicBezTo>
                        <a:pt x="171" y="288"/>
                        <a:pt x="168" y="282"/>
                        <a:pt x="168" y="277"/>
                      </a:cubicBezTo>
                      <a:cubicBezTo>
                        <a:pt x="169" y="261"/>
                        <a:pt x="188" y="250"/>
                        <a:pt x="183" y="233"/>
                      </a:cubicBezTo>
                      <a:cubicBezTo>
                        <a:pt x="181" y="226"/>
                        <a:pt x="180" y="226"/>
                        <a:pt x="186" y="223"/>
                      </a:cubicBezTo>
                      <a:cubicBezTo>
                        <a:pt x="191" y="220"/>
                        <a:pt x="192" y="212"/>
                        <a:pt x="194" y="208"/>
                      </a:cubicBezTo>
                      <a:cubicBezTo>
                        <a:pt x="198" y="192"/>
                        <a:pt x="197" y="178"/>
                        <a:pt x="199" y="163"/>
                      </a:cubicBezTo>
                      <a:cubicBezTo>
                        <a:pt x="200" y="155"/>
                        <a:pt x="199" y="155"/>
                        <a:pt x="195" y="149"/>
                      </a:cubicBezTo>
                      <a:cubicBezTo>
                        <a:pt x="191" y="144"/>
                        <a:pt x="186" y="140"/>
                        <a:pt x="181" y="136"/>
                      </a:cubicBezTo>
                      <a:close/>
                      <a:moveTo>
                        <a:pt x="168" y="116"/>
                      </a:moveTo>
                      <a:cubicBezTo>
                        <a:pt x="167" y="116"/>
                        <a:pt x="166" y="114"/>
                        <a:pt x="167" y="114"/>
                      </a:cubicBezTo>
                      <a:cubicBezTo>
                        <a:pt x="168" y="114"/>
                        <a:pt x="170" y="115"/>
                        <a:pt x="168" y="116"/>
                      </a:cubicBezTo>
                      <a:close/>
                      <a:moveTo>
                        <a:pt x="170" y="112"/>
                      </a:moveTo>
                      <a:cubicBezTo>
                        <a:pt x="165" y="109"/>
                        <a:pt x="168" y="108"/>
                        <a:pt x="170" y="104"/>
                      </a:cubicBezTo>
                      <a:cubicBezTo>
                        <a:pt x="170" y="106"/>
                        <a:pt x="170" y="111"/>
                        <a:pt x="170" y="112"/>
                      </a:cubicBezTo>
                      <a:close/>
                      <a:moveTo>
                        <a:pt x="167" y="70"/>
                      </a:moveTo>
                      <a:cubicBezTo>
                        <a:pt x="166" y="67"/>
                        <a:pt x="166" y="65"/>
                        <a:pt x="166" y="65"/>
                      </a:cubicBezTo>
                      <a:cubicBezTo>
                        <a:pt x="168" y="68"/>
                        <a:pt x="170" y="74"/>
                        <a:pt x="167" y="70"/>
                      </a:cubicBezTo>
                      <a:close/>
                      <a:moveTo>
                        <a:pt x="168" y="84"/>
                      </a:moveTo>
                      <a:cubicBezTo>
                        <a:pt x="165" y="83"/>
                        <a:pt x="164" y="73"/>
                        <a:pt x="164" y="70"/>
                      </a:cubicBezTo>
                      <a:cubicBezTo>
                        <a:pt x="165" y="71"/>
                        <a:pt x="171" y="85"/>
                        <a:pt x="168" y="84"/>
                      </a:cubicBezTo>
                      <a:close/>
                      <a:moveTo>
                        <a:pt x="64" y="69"/>
                      </a:moveTo>
                      <a:cubicBezTo>
                        <a:pt x="65" y="68"/>
                        <a:pt x="65" y="69"/>
                        <a:pt x="65" y="70"/>
                      </a:cubicBezTo>
                      <a:cubicBezTo>
                        <a:pt x="64" y="72"/>
                        <a:pt x="63" y="71"/>
                        <a:pt x="64" y="69"/>
                      </a:cubicBezTo>
                      <a:close/>
                      <a:moveTo>
                        <a:pt x="65" y="85"/>
                      </a:moveTo>
                      <a:cubicBezTo>
                        <a:pt x="62" y="84"/>
                        <a:pt x="67" y="69"/>
                        <a:pt x="68" y="69"/>
                      </a:cubicBezTo>
                      <a:cubicBezTo>
                        <a:pt x="68" y="70"/>
                        <a:pt x="68" y="71"/>
                        <a:pt x="68" y="71"/>
                      </a:cubicBezTo>
                      <a:cubicBezTo>
                        <a:pt x="68" y="73"/>
                        <a:pt x="69" y="86"/>
                        <a:pt x="65" y="85"/>
                      </a:cubicBezTo>
                      <a:close/>
                      <a:moveTo>
                        <a:pt x="69" y="116"/>
                      </a:moveTo>
                      <a:cubicBezTo>
                        <a:pt x="67" y="116"/>
                        <a:pt x="69" y="114"/>
                        <a:pt x="70" y="112"/>
                      </a:cubicBezTo>
                      <a:cubicBezTo>
                        <a:pt x="71" y="115"/>
                        <a:pt x="70" y="115"/>
                        <a:pt x="69" y="116"/>
                      </a:cubicBezTo>
                      <a:close/>
                      <a:moveTo>
                        <a:pt x="72" y="31"/>
                      </a:moveTo>
                      <a:cubicBezTo>
                        <a:pt x="68" y="29"/>
                        <a:pt x="78" y="22"/>
                        <a:pt x="79" y="22"/>
                      </a:cubicBezTo>
                      <a:cubicBezTo>
                        <a:pt x="79" y="23"/>
                        <a:pt x="74" y="31"/>
                        <a:pt x="72" y="31"/>
                      </a:cubicBezTo>
                      <a:close/>
                      <a:moveTo>
                        <a:pt x="77" y="147"/>
                      </a:moveTo>
                      <a:cubicBezTo>
                        <a:pt x="76" y="148"/>
                        <a:pt x="66" y="150"/>
                        <a:pt x="66" y="149"/>
                      </a:cubicBezTo>
                      <a:cubicBezTo>
                        <a:pt x="64" y="151"/>
                        <a:pt x="62" y="152"/>
                        <a:pt x="61" y="151"/>
                      </a:cubicBezTo>
                      <a:cubicBezTo>
                        <a:pt x="61" y="147"/>
                        <a:pt x="75" y="142"/>
                        <a:pt x="76" y="136"/>
                      </a:cubicBezTo>
                      <a:cubicBezTo>
                        <a:pt x="76" y="138"/>
                        <a:pt x="75" y="140"/>
                        <a:pt x="73" y="142"/>
                      </a:cubicBezTo>
                      <a:cubicBezTo>
                        <a:pt x="76" y="140"/>
                        <a:pt x="78" y="139"/>
                        <a:pt x="79" y="137"/>
                      </a:cubicBezTo>
                      <a:cubicBezTo>
                        <a:pt x="82" y="139"/>
                        <a:pt x="80" y="146"/>
                        <a:pt x="77" y="147"/>
                      </a:cubicBezTo>
                      <a:close/>
                      <a:moveTo>
                        <a:pt x="82" y="138"/>
                      </a:moveTo>
                      <a:cubicBezTo>
                        <a:pt x="82" y="137"/>
                        <a:pt x="82" y="136"/>
                        <a:pt x="82" y="135"/>
                      </a:cubicBezTo>
                      <a:cubicBezTo>
                        <a:pt x="83" y="136"/>
                        <a:pt x="83" y="137"/>
                        <a:pt x="82" y="138"/>
                      </a:cubicBezTo>
                      <a:close/>
                      <a:moveTo>
                        <a:pt x="85" y="140"/>
                      </a:moveTo>
                      <a:cubicBezTo>
                        <a:pt x="85" y="141"/>
                        <a:pt x="84" y="140"/>
                        <a:pt x="85" y="139"/>
                      </a:cubicBezTo>
                      <a:cubicBezTo>
                        <a:pt x="86" y="138"/>
                        <a:pt x="86" y="140"/>
                        <a:pt x="85" y="140"/>
                      </a:cubicBezTo>
                      <a:close/>
                      <a:moveTo>
                        <a:pt x="85" y="130"/>
                      </a:moveTo>
                      <a:cubicBezTo>
                        <a:pt x="85" y="129"/>
                        <a:pt x="86" y="129"/>
                        <a:pt x="86" y="130"/>
                      </a:cubicBezTo>
                      <a:cubicBezTo>
                        <a:pt x="86" y="131"/>
                        <a:pt x="85" y="131"/>
                        <a:pt x="85" y="130"/>
                      </a:cubicBezTo>
                      <a:close/>
                      <a:moveTo>
                        <a:pt x="90" y="132"/>
                      </a:moveTo>
                      <a:cubicBezTo>
                        <a:pt x="90" y="131"/>
                        <a:pt x="90" y="130"/>
                        <a:pt x="91" y="131"/>
                      </a:cubicBezTo>
                      <a:cubicBezTo>
                        <a:pt x="92" y="133"/>
                        <a:pt x="91" y="133"/>
                        <a:pt x="90" y="132"/>
                      </a:cubicBezTo>
                      <a:close/>
                      <a:moveTo>
                        <a:pt x="91" y="122"/>
                      </a:moveTo>
                      <a:cubicBezTo>
                        <a:pt x="97" y="121"/>
                        <a:pt x="92" y="134"/>
                        <a:pt x="91" y="122"/>
                      </a:cubicBezTo>
                      <a:close/>
                      <a:moveTo>
                        <a:pt x="99" y="5"/>
                      </a:moveTo>
                      <a:cubicBezTo>
                        <a:pt x="99" y="3"/>
                        <a:pt x="102" y="3"/>
                        <a:pt x="105" y="3"/>
                      </a:cubicBezTo>
                      <a:cubicBezTo>
                        <a:pt x="103" y="3"/>
                        <a:pt x="99" y="7"/>
                        <a:pt x="99" y="5"/>
                      </a:cubicBezTo>
                      <a:close/>
                      <a:moveTo>
                        <a:pt x="141" y="13"/>
                      </a:moveTo>
                      <a:cubicBezTo>
                        <a:pt x="139" y="12"/>
                        <a:pt x="139" y="12"/>
                        <a:pt x="139" y="10"/>
                      </a:cubicBezTo>
                      <a:cubicBezTo>
                        <a:pt x="140" y="11"/>
                        <a:pt x="142" y="13"/>
                        <a:pt x="141" y="13"/>
                      </a:cubicBezTo>
                      <a:close/>
                      <a:moveTo>
                        <a:pt x="166" y="131"/>
                      </a:moveTo>
                      <a:cubicBezTo>
                        <a:pt x="164" y="131"/>
                        <a:pt x="163" y="128"/>
                        <a:pt x="162" y="127"/>
                      </a:cubicBezTo>
                      <a:cubicBezTo>
                        <a:pt x="165" y="129"/>
                        <a:pt x="169" y="132"/>
                        <a:pt x="166" y="13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7" name="Oval 16"/>
            <p:cNvSpPr/>
            <p:nvPr/>
          </p:nvSpPr>
          <p:spPr>
            <a:xfrm>
              <a:off x="6248400" y="106873"/>
              <a:ext cx="429561" cy="4295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539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?</a:t>
              </a:r>
              <a:endPara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14400" y="115000"/>
              <a:ext cx="429561" cy="4295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539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?</a:t>
              </a:r>
              <a:endPara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55E02-581D-394F-962F-C833770E254B}" type="datetime1">
              <a:rPr lang="en-US" smtClean="0"/>
              <a:t>9/30/15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1708-2D99-184E-AA39-8289C80963AD}" type="datetime1">
              <a:rPr lang="en-US" smtClean="0"/>
              <a:t>9/30/15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A3C4-627A-0B49-A68C-479D4C390863}" type="datetime1">
              <a:rPr lang="en-US" smtClean="0"/>
              <a:t>9/30/15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1D-FBB7-5346-A3D6-2CD5BFF25603}" type="datetime1">
              <a:rPr lang="en-US" smtClean="0"/>
              <a:t>9/30/15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3C02-0233-3147-B9DF-175BAF9F6FFE}" type="datetime1">
              <a:rPr lang="en-US" smtClean="0"/>
              <a:t>9/30/15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80CC-1EE7-BF4A-92BA-6E60076E0986}" type="datetime1">
              <a:rPr lang="en-US" smtClean="0"/>
              <a:t>9/30/15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D13DDC8-DACF-8C4E-88A8-FD91DDBE8C82}" type="datetime1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460006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tx1"/>
                </a:solidFill>
              </a:defRPr>
            </a:lvl1pPr>
          </a:lstStyle>
          <a:p>
            <a:fld id="{9AD6A21F-3BEC-4391-94E1-04D7CE0CC0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sie2136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0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oleObject" Target="../embeddings/oleObject20.bin"/><Relationship Id="rId13" Type="http://schemas.openxmlformats.org/officeDocument/2006/relationships/image" Target="../media/image15.emf"/><Relationship Id="rId14" Type="http://schemas.openxmlformats.org/officeDocument/2006/relationships/oleObject" Target="../embeddings/oleObject21.bin"/><Relationship Id="rId15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11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12.emf"/><Relationship Id="rId8" Type="http://schemas.openxmlformats.org/officeDocument/2006/relationships/oleObject" Target="../embeddings/oleObject18.bin"/><Relationship Id="rId9" Type="http://schemas.openxmlformats.org/officeDocument/2006/relationships/image" Target="../media/image13.emf"/><Relationship Id="rId10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1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26.bin"/><Relationship Id="rId9" Type="http://schemas.openxmlformats.org/officeDocument/2006/relationships/image" Target="../media/image20.emf"/><Relationship Id="rId10" Type="http://schemas.openxmlformats.org/officeDocument/2006/relationships/oleObject" Target="../embeddings/oleObject27.bin"/><Relationship Id="rId11" Type="http://schemas.openxmlformats.org/officeDocument/2006/relationships/image" Target="../media/image2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24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25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26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2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22.emf"/><Relationship Id="rId10" Type="http://schemas.openxmlformats.org/officeDocument/2006/relationships/oleObject" Target="../embeddings/oleObject3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44.bin"/><Relationship Id="rId21" Type="http://schemas.openxmlformats.org/officeDocument/2006/relationships/image" Target="../media/image32.emf"/><Relationship Id="rId22" Type="http://schemas.openxmlformats.org/officeDocument/2006/relationships/oleObject" Target="../embeddings/oleObject45.bin"/><Relationship Id="rId23" Type="http://schemas.openxmlformats.org/officeDocument/2006/relationships/image" Target="../media/image33.emf"/><Relationship Id="rId24" Type="http://schemas.openxmlformats.org/officeDocument/2006/relationships/oleObject" Target="../embeddings/oleObject46.bin"/><Relationship Id="rId25" Type="http://schemas.openxmlformats.org/officeDocument/2006/relationships/image" Target="../media/image34.emf"/><Relationship Id="rId26" Type="http://schemas.openxmlformats.org/officeDocument/2006/relationships/oleObject" Target="../embeddings/oleObject47.bin"/><Relationship Id="rId27" Type="http://schemas.openxmlformats.org/officeDocument/2006/relationships/image" Target="../media/image35.emf"/><Relationship Id="rId28" Type="http://schemas.openxmlformats.org/officeDocument/2006/relationships/oleObject" Target="../embeddings/oleObject48.bin"/><Relationship Id="rId29" Type="http://schemas.openxmlformats.org/officeDocument/2006/relationships/image" Target="../media/image3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17.emf"/><Relationship Id="rId30" Type="http://schemas.openxmlformats.org/officeDocument/2006/relationships/oleObject" Target="../embeddings/oleObject49.bin"/><Relationship Id="rId31" Type="http://schemas.openxmlformats.org/officeDocument/2006/relationships/oleObject" Target="../embeddings/oleObject50.bin"/><Relationship Id="rId32" Type="http://schemas.openxmlformats.org/officeDocument/2006/relationships/image" Target="../media/image37.emf"/><Relationship Id="rId9" Type="http://schemas.openxmlformats.org/officeDocument/2006/relationships/image" Target="../media/image22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38.bin"/><Relationship Id="rId33" Type="http://schemas.openxmlformats.org/officeDocument/2006/relationships/oleObject" Target="../embeddings/oleObject51.bin"/><Relationship Id="rId34" Type="http://schemas.openxmlformats.org/officeDocument/2006/relationships/image" Target="../media/image38.emf"/><Relationship Id="rId35" Type="http://schemas.openxmlformats.org/officeDocument/2006/relationships/oleObject" Target="../embeddings/oleObject52.bin"/><Relationship Id="rId36" Type="http://schemas.openxmlformats.org/officeDocument/2006/relationships/image" Target="../media/image39.emf"/><Relationship Id="rId10" Type="http://schemas.openxmlformats.org/officeDocument/2006/relationships/oleObject" Target="../embeddings/oleObject39.bin"/><Relationship Id="rId11" Type="http://schemas.openxmlformats.org/officeDocument/2006/relationships/image" Target="../media/image25.emf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28.emf"/><Relationship Id="rId14" Type="http://schemas.openxmlformats.org/officeDocument/2006/relationships/oleObject" Target="../embeddings/oleObject41.bin"/><Relationship Id="rId15" Type="http://schemas.openxmlformats.org/officeDocument/2006/relationships/image" Target="../media/image29.emf"/><Relationship Id="rId16" Type="http://schemas.openxmlformats.org/officeDocument/2006/relationships/oleObject" Target="../embeddings/oleObject42.bin"/><Relationship Id="rId17" Type="http://schemas.openxmlformats.org/officeDocument/2006/relationships/image" Target="../media/image30.emf"/><Relationship Id="rId18" Type="http://schemas.openxmlformats.org/officeDocument/2006/relationships/oleObject" Target="../embeddings/oleObject43.bin"/><Relationship Id="rId19" Type="http://schemas.openxmlformats.org/officeDocument/2006/relationships/image" Target="../media/image31.emf"/><Relationship Id="rId37" Type="http://schemas.openxmlformats.org/officeDocument/2006/relationships/oleObject" Target="../embeddings/oleObject53.bin"/><Relationship Id="rId38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64.bin"/><Relationship Id="rId21" Type="http://schemas.openxmlformats.org/officeDocument/2006/relationships/image" Target="../media/image49.emf"/><Relationship Id="rId22" Type="http://schemas.openxmlformats.org/officeDocument/2006/relationships/oleObject" Target="../embeddings/oleObject65.bin"/><Relationship Id="rId23" Type="http://schemas.openxmlformats.org/officeDocument/2006/relationships/image" Target="../media/image50.emf"/><Relationship Id="rId24" Type="http://schemas.openxmlformats.org/officeDocument/2006/relationships/oleObject" Target="../embeddings/oleObject66.bin"/><Relationship Id="rId25" Type="http://schemas.openxmlformats.org/officeDocument/2006/relationships/image" Target="../media/image51.emf"/><Relationship Id="rId26" Type="http://schemas.openxmlformats.org/officeDocument/2006/relationships/oleObject" Target="../embeddings/oleObject67.bin"/><Relationship Id="rId27" Type="http://schemas.openxmlformats.org/officeDocument/2006/relationships/image" Target="../media/image52.emf"/><Relationship Id="rId10" Type="http://schemas.openxmlformats.org/officeDocument/2006/relationships/oleObject" Target="../embeddings/oleObject58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59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60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61.bin"/><Relationship Id="rId17" Type="http://schemas.openxmlformats.org/officeDocument/2006/relationships/oleObject" Target="../embeddings/oleObject62.bin"/><Relationship Id="rId18" Type="http://schemas.openxmlformats.org/officeDocument/2006/relationships/oleObject" Target="../embeddings/oleObject63.bin"/><Relationship Id="rId19" Type="http://schemas.openxmlformats.org/officeDocument/2006/relationships/image" Target="../media/image4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55.bin"/><Relationship Id="rId5" Type="http://schemas.openxmlformats.org/officeDocument/2006/relationships/image" Target="../media/image43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57.bin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2.bin"/><Relationship Id="rId12" Type="http://schemas.openxmlformats.org/officeDocument/2006/relationships/oleObject" Target="../embeddings/oleObject73.bin"/><Relationship Id="rId13" Type="http://schemas.openxmlformats.org/officeDocument/2006/relationships/oleObject" Target="../embeddings/oleObject74.bin"/><Relationship Id="rId14" Type="http://schemas.openxmlformats.org/officeDocument/2006/relationships/oleObject" Target="../embeddings/oleObject75.bin"/><Relationship Id="rId15" Type="http://schemas.openxmlformats.org/officeDocument/2006/relationships/oleObject" Target="../embeddings/oleObject76.bin"/><Relationship Id="rId16" Type="http://schemas.openxmlformats.org/officeDocument/2006/relationships/oleObject" Target="../embeddings/oleObject77.bin"/><Relationship Id="rId17" Type="http://schemas.openxmlformats.org/officeDocument/2006/relationships/image" Target="../media/image55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68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69.bin"/><Relationship Id="rId7" Type="http://schemas.openxmlformats.org/officeDocument/2006/relationships/image" Target="../media/image53.emf"/><Relationship Id="rId8" Type="http://schemas.openxmlformats.org/officeDocument/2006/relationships/oleObject" Target="../embeddings/oleObject70.bin"/><Relationship Id="rId9" Type="http://schemas.openxmlformats.org/officeDocument/2006/relationships/image" Target="../media/image54.emf"/><Relationship Id="rId10" Type="http://schemas.openxmlformats.org/officeDocument/2006/relationships/oleObject" Target="../embeddings/oleObject71.bin"/></Relationships>
</file>

<file path=ppt/slides/_rels/slide25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86.bin"/><Relationship Id="rId21" Type="http://schemas.openxmlformats.org/officeDocument/2006/relationships/image" Target="../media/image47.emf"/><Relationship Id="rId22" Type="http://schemas.openxmlformats.org/officeDocument/2006/relationships/oleObject" Target="../embeddings/oleObject87.bin"/><Relationship Id="rId23" Type="http://schemas.openxmlformats.org/officeDocument/2006/relationships/oleObject" Target="../embeddings/oleObject88.bin"/><Relationship Id="rId24" Type="http://schemas.openxmlformats.org/officeDocument/2006/relationships/oleObject" Target="../embeddings/oleObject89.bin"/><Relationship Id="rId25" Type="http://schemas.openxmlformats.org/officeDocument/2006/relationships/image" Target="../media/image48.emf"/><Relationship Id="rId26" Type="http://schemas.openxmlformats.org/officeDocument/2006/relationships/oleObject" Target="../embeddings/oleObject90.bin"/><Relationship Id="rId27" Type="http://schemas.openxmlformats.org/officeDocument/2006/relationships/image" Target="../media/image49.emf"/><Relationship Id="rId28" Type="http://schemas.openxmlformats.org/officeDocument/2006/relationships/oleObject" Target="../embeddings/oleObject91.bin"/><Relationship Id="rId29" Type="http://schemas.openxmlformats.org/officeDocument/2006/relationships/image" Target="../media/image50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78.bin"/><Relationship Id="rId5" Type="http://schemas.openxmlformats.org/officeDocument/2006/relationships/image" Target="../media/image53.emf"/><Relationship Id="rId30" Type="http://schemas.openxmlformats.org/officeDocument/2006/relationships/oleObject" Target="../embeddings/oleObject92.bin"/><Relationship Id="rId31" Type="http://schemas.openxmlformats.org/officeDocument/2006/relationships/image" Target="../media/image44.emf"/><Relationship Id="rId32" Type="http://schemas.openxmlformats.org/officeDocument/2006/relationships/oleObject" Target="../embeddings/oleObject93.bin"/><Relationship Id="rId9" Type="http://schemas.openxmlformats.org/officeDocument/2006/relationships/image" Target="../media/image56.emf"/><Relationship Id="rId6" Type="http://schemas.openxmlformats.org/officeDocument/2006/relationships/oleObject" Target="../embeddings/oleObject79.bin"/><Relationship Id="rId7" Type="http://schemas.openxmlformats.org/officeDocument/2006/relationships/image" Target="../media/image54.emf"/><Relationship Id="rId8" Type="http://schemas.openxmlformats.org/officeDocument/2006/relationships/oleObject" Target="../embeddings/oleObject80.bin"/><Relationship Id="rId33" Type="http://schemas.openxmlformats.org/officeDocument/2006/relationships/image" Target="../media/image45.emf"/><Relationship Id="rId34" Type="http://schemas.openxmlformats.org/officeDocument/2006/relationships/oleObject" Target="../embeddings/oleObject94.bin"/><Relationship Id="rId35" Type="http://schemas.openxmlformats.org/officeDocument/2006/relationships/image" Target="../media/image51.emf"/><Relationship Id="rId36" Type="http://schemas.openxmlformats.org/officeDocument/2006/relationships/oleObject" Target="../embeddings/oleObject95.bin"/><Relationship Id="rId10" Type="http://schemas.openxmlformats.org/officeDocument/2006/relationships/oleObject" Target="../embeddings/oleObject81.bin"/><Relationship Id="rId11" Type="http://schemas.openxmlformats.org/officeDocument/2006/relationships/image" Target="../media/image57.emf"/><Relationship Id="rId12" Type="http://schemas.openxmlformats.org/officeDocument/2006/relationships/oleObject" Target="../embeddings/oleObject82.bin"/><Relationship Id="rId13" Type="http://schemas.openxmlformats.org/officeDocument/2006/relationships/image" Target="../media/image58.emf"/><Relationship Id="rId14" Type="http://schemas.openxmlformats.org/officeDocument/2006/relationships/oleObject" Target="../embeddings/oleObject83.bin"/><Relationship Id="rId15" Type="http://schemas.openxmlformats.org/officeDocument/2006/relationships/image" Target="../media/image59.emf"/><Relationship Id="rId16" Type="http://schemas.openxmlformats.org/officeDocument/2006/relationships/oleObject" Target="../embeddings/oleObject84.bin"/><Relationship Id="rId17" Type="http://schemas.openxmlformats.org/officeDocument/2006/relationships/image" Target="../media/image43.emf"/><Relationship Id="rId18" Type="http://schemas.openxmlformats.org/officeDocument/2006/relationships/oleObject" Target="../embeddings/oleObject85.bin"/><Relationship Id="rId19" Type="http://schemas.openxmlformats.org/officeDocument/2006/relationships/image" Target="../media/image36.emf"/><Relationship Id="rId37" Type="http://schemas.openxmlformats.org/officeDocument/2006/relationships/image" Target="../media/image60.emf"/><Relationship Id="rId38" Type="http://schemas.openxmlformats.org/officeDocument/2006/relationships/oleObject" Target="../embeddings/oleObject96.bin"/><Relationship Id="rId39" Type="http://schemas.openxmlformats.org/officeDocument/2006/relationships/image" Target="../media/image61.emf"/><Relationship Id="rId40" Type="http://schemas.openxmlformats.org/officeDocument/2006/relationships/oleObject" Target="../embeddings/oleObject97.bin"/><Relationship Id="rId41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98.bin"/><Relationship Id="rId5" Type="http://schemas.openxmlformats.org/officeDocument/2006/relationships/image" Target="../media/image63.emf"/><Relationship Id="rId6" Type="http://schemas.openxmlformats.org/officeDocument/2006/relationships/image" Target="../media/image64.png"/><Relationship Id="rId7" Type="http://schemas.openxmlformats.org/officeDocument/2006/relationships/oleObject" Target="../embeddings/oleObject99.bin"/><Relationship Id="rId8" Type="http://schemas.openxmlformats.org/officeDocument/2006/relationships/image" Target="../media/image61.emf"/><Relationship Id="rId9" Type="http://schemas.openxmlformats.org/officeDocument/2006/relationships/oleObject" Target="../embeddings/oleObject100.bin"/><Relationship Id="rId10" Type="http://schemas.openxmlformats.org/officeDocument/2006/relationships/image" Target="../media/image6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109.bin"/><Relationship Id="rId21" Type="http://schemas.openxmlformats.org/officeDocument/2006/relationships/image" Target="../media/image43.emf"/><Relationship Id="rId22" Type="http://schemas.openxmlformats.org/officeDocument/2006/relationships/oleObject" Target="../embeddings/oleObject110.bin"/><Relationship Id="rId23" Type="http://schemas.openxmlformats.org/officeDocument/2006/relationships/image" Target="../media/image36.emf"/><Relationship Id="rId24" Type="http://schemas.openxmlformats.org/officeDocument/2006/relationships/oleObject" Target="../embeddings/oleObject111.bin"/><Relationship Id="rId25" Type="http://schemas.openxmlformats.org/officeDocument/2006/relationships/image" Target="../media/image47.emf"/><Relationship Id="rId26" Type="http://schemas.openxmlformats.org/officeDocument/2006/relationships/oleObject" Target="../embeddings/oleObject112.bin"/><Relationship Id="rId27" Type="http://schemas.openxmlformats.org/officeDocument/2006/relationships/oleObject" Target="../embeddings/oleObject113.bin"/><Relationship Id="rId28" Type="http://schemas.openxmlformats.org/officeDocument/2006/relationships/oleObject" Target="../embeddings/oleObject114.bin"/><Relationship Id="rId29" Type="http://schemas.openxmlformats.org/officeDocument/2006/relationships/image" Target="../media/image4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01.bin"/><Relationship Id="rId5" Type="http://schemas.openxmlformats.org/officeDocument/2006/relationships/image" Target="../media/image53.emf"/><Relationship Id="rId30" Type="http://schemas.openxmlformats.org/officeDocument/2006/relationships/oleObject" Target="../embeddings/oleObject115.bin"/><Relationship Id="rId31" Type="http://schemas.openxmlformats.org/officeDocument/2006/relationships/image" Target="../media/image49.emf"/><Relationship Id="rId32" Type="http://schemas.openxmlformats.org/officeDocument/2006/relationships/oleObject" Target="../embeddings/oleObject116.bin"/><Relationship Id="rId9" Type="http://schemas.openxmlformats.org/officeDocument/2006/relationships/image" Target="../media/image56.emf"/><Relationship Id="rId6" Type="http://schemas.openxmlformats.org/officeDocument/2006/relationships/oleObject" Target="../embeddings/oleObject102.bin"/><Relationship Id="rId7" Type="http://schemas.openxmlformats.org/officeDocument/2006/relationships/image" Target="../media/image54.emf"/><Relationship Id="rId8" Type="http://schemas.openxmlformats.org/officeDocument/2006/relationships/oleObject" Target="../embeddings/oleObject103.bin"/><Relationship Id="rId33" Type="http://schemas.openxmlformats.org/officeDocument/2006/relationships/image" Target="../media/image50.emf"/><Relationship Id="rId34" Type="http://schemas.openxmlformats.org/officeDocument/2006/relationships/oleObject" Target="../embeddings/oleObject117.bin"/><Relationship Id="rId35" Type="http://schemas.openxmlformats.org/officeDocument/2006/relationships/image" Target="../media/image44.emf"/><Relationship Id="rId36" Type="http://schemas.openxmlformats.org/officeDocument/2006/relationships/oleObject" Target="../embeddings/oleObject118.bin"/><Relationship Id="rId10" Type="http://schemas.openxmlformats.org/officeDocument/2006/relationships/oleObject" Target="../embeddings/oleObject104.bin"/><Relationship Id="rId11" Type="http://schemas.openxmlformats.org/officeDocument/2006/relationships/image" Target="../media/image65.emf"/><Relationship Id="rId12" Type="http://schemas.openxmlformats.org/officeDocument/2006/relationships/oleObject" Target="../embeddings/oleObject105.bin"/><Relationship Id="rId13" Type="http://schemas.openxmlformats.org/officeDocument/2006/relationships/image" Target="../media/image66.emf"/><Relationship Id="rId14" Type="http://schemas.openxmlformats.org/officeDocument/2006/relationships/oleObject" Target="../embeddings/oleObject106.bin"/><Relationship Id="rId15" Type="http://schemas.openxmlformats.org/officeDocument/2006/relationships/image" Target="../media/image67.emf"/><Relationship Id="rId16" Type="http://schemas.openxmlformats.org/officeDocument/2006/relationships/oleObject" Target="../embeddings/oleObject107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108.bin"/><Relationship Id="rId19" Type="http://schemas.openxmlformats.org/officeDocument/2006/relationships/image" Target="../media/image62.emf"/><Relationship Id="rId37" Type="http://schemas.openxmlformats.org/officeDocument/2006/relationships/image" Target="../media/image45.emf"/><Relationship Id="rId38" Type="http://schemas.openxmlformats.org/officeDocument/2006/relationships/oleObject" Target="../embeddings/oleObject119.bin"/><Relationship Id="rId39" Type="http://schemas.openxmlformats.org/officeDocument/2006/relationships/image" Target="../media/image51.emf"/><Relationship Id="rId40" Type="http://schemas.openxmlformats.org/officeDocument/2006/relationships/oleObject" Target="../embeddings/oleObject120.bin"/><Relationship Id="rId41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21.bin"/><Relationship Id="rId5" Type="http://schemas.openxmlformats.org/officeDocument/2006/relationships/image" Target="../media/image69.emf"/><Relationship Id="rId6" Type="http://schemas.openxmlformats.org/officeDocument/2006/relationships/oleObject" Target="../embeddings/oleObject122.bin"/><Relationship Id="rId7" Type="http://schemas.openxmlformats.org/officeDocument/2006/relationships/image" Target="../media/image68.emf"/><Relationship Id="rId8" Type="http://schemas.openxmlformats.org/officeDocument/2006/relationships/oleObject" Target="../embeddings/oleObject123.bin"/><Relationship Id="rId9" Type="http://schemas.openxmlformats.org/officeDocument/2006/relationships/image" Target="../media/image62.emf"/><Relationship Id="rId10" Type="http://schemas.openxmlformats.org/officeDocument/2006/relationships/image" Target="../media/image70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132.bin"/><Relationship Id="rId21" Type="http://schemas.openxmlformats.org/officeDocument/2006/relationships/image" Target="../media/image47.emf"/><Relationship Id="rId22" Type="http://schemas.openxmlformats.org/officeDocument/2006/relationships/oleObject" Target="../embeddings/oleObject133.bin"/><Relationship Id="rId23" Type="http://schemas.openxmlformats.org/officeDocument/2006/relationships/oleObject" Target="../embeddings/oleObject134.bin"/><Relationship Id="rId24" Type="http://schemas.openxmlformats.org/officeDocument/2006/relationships/oleObject" Target="../embeddings/oleObject135.bin"/><Relationship Id="rId25" Type="http://schemas.openxmlformats.org/officeDocument/2006/relationships/image" Target="../media/image48.emf"/><Relationship Id="rId26" Type="http://schemas.openxmlformats.org/officeDocument/2006/relationships/oleObject" Target="../embeddings/oleObject136.bin"/><Relationship Id="rId27" Type="http://schemas.openxmlformats.org/officeDocument/2006/relationships/image" Target="../media/image49.emf"/><Relationship Id="rId28" Type="http://schemas.openxmlformats.org/officeDocument/2006/relationships/oleObject" Target="../embeddings/oleObject137.bin"/><Relationship Id="rId29" Type="http://schemas.openxmlformats.org/officeDocument/2006/relationships/image" Target="../media/image5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124.bin"/><Relationship Id="rId5" Type="http://schemas.openxmlformats.org/officeDocument/2006/relationships/image" Target="../media/image53.emf"/><Relationship Id="rId30" Type="http://schemas.openxmlformats.org/officeDocument/2006/relationships/oleObject" Target="../embeddings/oleObject138.bin"/><Relationship Id="rId31" Type="http://schemas.openxmlformats.org/officeDocument/2006/relationships/image" Target="../media/image44.emf"/><Relationship Id="rId32" Type="http://schemas.openxmlformats.org/officeDocument/2006/relationships/oleObject" Target="../embeddings/oleObject139.bin"/><Relationship Id="rId9" Type="http://schemas.openxmlformats.org/officeDocument/2006/relationships/image" Target="../media/image71.emf"/><Relationship Id="rId6" Type="http://schemas.openxmlformats.org/officeDocument/2006/relationships/oleObject" Target="../embeddings/oleObject125.bin"/><Relationship Id="rId7" Type="http://schemas.openxmlformats.org/officeDocument/2006/relationships/image" Target="../media/image54.emf"/><Relationship Id="rId8" Type="http://schemas.openxmlformats.org/officeDocument/2006/relationships/oleObject" Target="../embeddings/oleObject126.bin"/><Relationship Id="rId33" Type="http://schemas.openxmlformats.org/officeDocument/2006/relationships/image" Target="../media/image45.emf"/><Relationship Id="rId34" Type="http://schemas.openxmlformats.org/officeDocument/2006/relationships/oleObject" Target="../embeddings/oleObject140.bin"/><Relationship Id="rId35" Type="http://schemas.openxmlformats.org/officeDocument/2006/relationships/image" Target="../media/image51.emf"/><Relationship Id="rId36" Type="http://schemas.openxmlformats.org/officeDocument/2006/relationships/oleObject" Target="../embeddings/oleObject141.bin"/><Relationship Id="rId10" Type="http://schemas.openxmlformats.org/officeDocument/2006/relationships/oleObject" Target="../embeddings/oleObject127.bin"/><Relationship Id="rId11" Type="http://schemas.openxmlformats.org/officeDocument/2006/relationships/image" Target="../media/image72.emf"/><Relationship Id="rId12" Type="http://schemas.openxmlformats.org/officeDocument/2006/relationships/oleObject" Target="../embeddings/oleObject128.bin"/><Relationship Id="rId13" Type="http://schemas.openxmlformats.org/officeDocument/2006/relationships/image" Target="../media/image73.emf"/><Relationship Id="rId14" Type="http://schemas.openxmlformats.org/officeDocument/2006/relationships/oleObject" Target="../embeddings/oleObject129.bin"/><Relationship Id="rId15" Type="http://schemas.openxmlformats.org/officeDocument/2006/relationships/image" Target="../media/image74.emf"/><Relationship Id="rId16" Type="http://schemas.openxmlformats.org/officeDocument/2006/relationships/oleObject" Target="../embeddings/oleObject130.bin"/><Relationship Id="rId17" Type="http://schemas.openxmlformats.org/officeDocument/2006/relationships/image" Target="../media/image43.emf"/><Relationship Id="rId18" Type="http://schemas.openxmlformats.org/officeDocument/2006/relationships/oleObject" Target="../embeddings/oleObject131.bin"/><Relationship Id="rId19" Type="http://schemas.openxmlformats.org/officeDocument/2006/relationships/image" Target="../media/image36.emf"/><Relationship Id="rId37" Type="http://schemas.openxmlformats.org/officeDocument/2006/relationships/image" Target="../media/image60.emf"/><Relationship Id="rId38" Type="http://schemas.openxmlformats.org/officeDocument/2006/relationships/oleObject" Target="../embeddings/oleObject142.bin"/><Relationship Id="rId39" Type="http://schemas.openxmlformats.org/officeDocument/2006/relationships/image" Target="../media/image75.emf"/><Relationship Id="rId40" Type="http://schemas.openxmlformats.org/officeDocument/2006/relationships/oleObject" Target="../embeddings/oleObject143.bin"/><Relationship Id="rId41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emf"/><Relationship Id="rId12" Type="http://schemas.openxmlformats.org/officeDocument/2006/relationships/oleObject" Target="../embeddings/oleObject148.bin"/><Relationship Id="rId13" Type="http://schemas.openxmlformats.org/officeDocument/2006/relationships/image" Target="../media/image78.emf"/><Relationship Id="rId14" Type="http://schemas.openxmlformats.org/officeDocument/2006/relationships/oleObject" Target="../embeddings/oleObject149.bin"/><Relationship Id="rId15" Type="http://schemas.openxmlformats.org/officeDocument/2006/relationships/image" Target="../media/image79.emf"/><Relationship Id="rId16" Type="http://schemas.openxmlformats.org/officeDocument/2006/relationships/image" Target="../media/image80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144.bin"/><Relationship Id="rId5" Type="http://schemas.openxmlformats.org/officeDocument/2006/relationships/image" Target="../media/image75.emf"/><Relationship Id="rId6" Type="http://schemas.openxmlformats.org/officeDocument/2006/relationships/oleObject" Target="../embeddings/oleObject145.bin"/><Relationship Id="rId7" Type="http://schemas.openxmlformats.org/officeDocument/2006/relationships/image" Target="../media/image62.emf"/><Relationship Id="rId8" Type="http://schemas.openxmlformats.org/officeDocument/2006/relationships/oleObject" Target="../embeddings/oleObject146.bin"/><Relationship Id="rId9" Type="http://schemas.openxmlformats.org/officeDocument/2006/relationships/image" Target="../media/image76.emf"/><Relationship Id="rId10" Type="http://schemas.openxmlformats.org/officeDocument/2006/relationships/oleObject" Target="../embeddings/oleObject147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3.bin"/><Relationship Id="rId12" Type="http://schemas.openxmlformats.org/officeDocument/2006/relationships/image" Target="../media/image86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42.png"/><Relationship Id="rId5" Type="http://schemas.openxmlformats.org/officeDocument/2006/relationships/oleObject" Target="../embeddings/oleObject150.bin"/><Relationship Id="rId6" Type="http://schemas.openxmlformats.org/officeDocument/2006/relationships/image" Target="../media/image83.emf"/><Relationship Id="rId7" Type="http://schemas.openxmlformats.org/officeDocument/2006/relationships/oleObject" Target="../embeddings/oleObject151.bin"/><Relationship Id="rId8" Type="http://schemas.openxmlformats.org/officeDocument/2006/relationships/image" Target="../media/image84.emf"/><Relationship Id="rId9" Type="http://schemas.openxmlformats.org/officeDocument/2006/relationships/oleObject" Target="../embeddings/oleObject152.bin"/><Relationship Id="rId10" Type="http://schemas.openxmlformats.org/officeDocument/2006/relationships/image" Target="../media/image85.em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7.bin"/><Relationship Id="rId12" Type="http://schemas.openxmlformats.org/officeDocument/2006/relationships/image" Target="../media/image90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42.png"/><Relationship Id="rId5" Type="http://schemas.openxmlformats.org/officeDocument/2006/relationships/oleObject" Target="../embeddings/oleObject154.bin"/><Relationship Id="rId6" Type="http://schemas.openxmlformats.org/officeDocument/2006/relationships/image" Target="../media/image87.emf"/><Relationship Id="rId7" Type="http://schemas.openxmlformats.org/officeDocument/2006/relationships/oleObject" Target="../embeddings/oleObject155.bin"/><Relationship Id="rId8" Type="http://schemas.openxmlformats.org/officeDocument/2006/relationships/image" Target="../media/image88.emf"/><Relationship Id="rId9" Type="http://schemas.openxmlformats.org/officeDocument/2006/relationships/oleObject" Target="../embeddings/oleObject156.bin"/><Relationship Id="rId10" Type="http://schemas.openxmlformats.org/officeDocument/2006/relationships/image" Target="../media/image89.em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1.bin"/><Relationship Id="rId12" Type="http://schemas.openxmlformats.org/officeDocument/2006/relationships/image" Target="../media/image94.emf"/><Relationship Id="rId13" Type="http://schemas.openxmlformats.org/officeDocument/2006/relationships/oleObject" Target="../embeddings/oleObject162.bin"/><Relationship Id="rId14" Type="http://schemas.openxmlformats.org/officeDocument/2006/relationships/image" Target="../media/image9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42.png"/><Relationship Id="rId5" Type="http://schemas.openxmlformats.org/officeDocument/2006/relationships/oleObject" Target="../embeddings/oleObject158.bin"/><Relationship Id="rId6" Type="http://schemas.openxmlformats.org/officeDocument/2006/relationships/image" Target="../media/image91.emf"/><Relationship Id="rId7" Type="http://schemas.openxmlformats.org/officeDocument/2006/relationships/oleObject" Target="../embeddings/oleObject159.bin"/><Relationship Id="rId8" Type="http://schemas.openxmlformats.org/officeDocument/2006/relationships/image" Target="../media/image92.emf"/><Relationship Id="rId9" Type="http://schemas.openxmlformats.org/officeDocument/2006/relationships/oleObject" Target="../embeddings/oleObject160.bin"/><Relationship Id="rId10" Type="http://schemas.openxmlformats.org/officeDocument/2006/relationships/image" Target="../media/image9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42.png"/><Relationship Id="rId5" Type="http://schemas.openxmlformats.org/officeDocument/2006/relationships/oleObject" Target="../embeddings/oleObject163.bin"/><Relationship Id="rId6" Type="http://schemas.openxmlformats.org/officeDocument/2006/relationships/image" Target="../media/image9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164.bin"/><Relationship Id="rId5" Type="http://schemas.openxmlformats.org/officeDocument/2006/relationships/image" Target="../media/image98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165.bin"/><Relationship Id="rId5" Type="http://schemas.openxmlformats.org/officeDocument/2006/relationships/image" Target="../media/image99.emf"/><Relationship Id="rId6" Type="http://schemas.openxmlformats.org/officeDocument/2006/relationships/oleObject" Target="../embeddings/oleObject166.bin"/><Relationship Id="rId7" Type="http://schemas.openxmlformats.org/officeDocument/2006/relationships/image" Target="../media/image100.emf"/><Relationship Id="rId8" Type="http://schemas.openxmlformats.org/officeDocument/2006/relationships/image" Target="../media/image101.png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167.bin"/><Relationship Id="rId5" Type="http://schemas.openxmlformats.org/officeDocument/2006/relationships/image" Target="../media/image102.emf"/><Relationship Id="rId6" Type="http://schemas.openxmlformats.org/officeDocument/2006/relationships/oleObject" Target="../embeddings/oleObject168.bin"/><Relationship Id="rId7" Type="http://schemas.openxmlformats.org/officeDocument/2006/relationships/image" Target="../media/image103.emf"/><Relationship Id="rId8" Type="http://schemas.openxmlformats.org/officeDocument/2006/relationships/image" Target="../media/image104.png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169.bin"/><Relationship Id="rId5" Type="http://schemas.openxmlformats.org/officeDocument/2006/relationships/image" Target="../media/image106.emf"/><Relationship Id="rId6" Type="http://schemas.openxmlformats.org/officeDocument/2006/relationships/oleObject" Target="../embeddings/oleObject170.bin"/><Relationship Id="rId7" Type="http://schemas.openxmlformats.org/officeDocument/2006/relationships/image" Target="../media/image107.emf"/><Relationship Id="rId8" Type="http://schemas.openxmlformats.org/officeDocument/2006/relationships/oleObject" Target="../embeddings/oleObject171.bin"/><Relationship Id="rId9" Type="http://schemas.openxmlformats.org/officeDocument/2006/relationships/image" Target="../media/image108.emf"/><Relationship Id="rId10" Type="http://schemas.openxmlformats.org/officeDocument/2006/relationships/oleObject" Target="../embeddings/oleObject172.bin"/><Relationship Id="rId11" Type="http://schemas.openxmlformats.org/officeDocument/2006/relationships/image" Target="../media/image109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173.bin"/><Relationship Id="rId5" Type="http://schemas.openxmlformats.org/officeDocument/2006/relationships/image" Target="../media/image110.emf"/><Relationship Id="rId6" Type="http://schemas.openxmlformats.org/officeDocument/2006/relationships/oleObject" Target="../embeddings/oleObject174.bin"/><Relationship Id="rId7" Type="http://schemas.openxmlformats.org/officeDocument/2006/relationships/image" Target="../media/image111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175.bin"/><Relationship Id="rId5" Type="http://schemas.openxmlformats.org/officeDocument/2006/relationships/image" Target="../media/image112.emf"/><Relationship Id="rId6" Type="http://schemas.openxmlformats.org/officeDocument/2006/relationships/oleObject" Target="../embeddings/oleObject176.bin"/><Relationship Id="rId7" Type="http://schemas.openxmlformats.org/officeDocument/2006/relationships/image" Target="../media/image113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177.bin"/><Relationship Id="rId5" Type="http://schemas.openxmlformats.org/officeDocument/2006/relationships/image" Target="../media/image114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178.bin"/><Relationship Id="rId5" Type="http://schemas.openxmlformats.org/officeDocument/2006/relationships/image" Target="../media/image115.emf"/><Relationship Id="rId6" Type="http://schemas.openxmlformats.org/officeDocument/2006/relationships/oleObject" Target="../embeddings/oleObject179.bin"/><Relationship Id="rId7" Type="http://schemas.openxmlformats.org/officeDocument/2006/relationships/image" Target="../media/image116.emf"/><Relationship Id="rId8" Type="http://schemas.openxmlformats.org/officeDocument/2006/relationships/image" Target="../media/image101.png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oleObject" Target="../embeddings/oleObject180.bin"/><Relationship Id="rId5" Type="http://schemas.openxmlformats.org/officeDocument/2006/relationships/image" Target="../media/image120.emf"/><Relationship Id="rId6" Type="http://schemas.openxmlformats.org/officeDocument/2006/relationships/oleObject" Target="../embeddings/oleObject181.bin"/><Relationship Id="rId7" Type="http://schemas.openxmlformats.org/officeDocument/2006/relationships/image" Target="../media/image121.emf"/><Relationship Id="rId8" Type="http://schemas.openxmlformats.org/officeDocument/2006/relationships/image" Target="../media/image104.png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182.bin"/><Relationship Id="rId5" Type="http://schemas.openxmlformats.org/officeDocument/2006/relationships/image" Target="../media/image123.emf"/><Relationship Id="rId6" Type="http://schemas.openxmlformats.org/officeDocument/2006/relationships/oleObject" Target="../embeddings/oleObject183.bin"/><Relationship Id="rId7" Type="http://schemas.openxmlformats.org/officeDocument/2006/relationships/image" Target="../media/image124.emf"/><Relationship Id="rId8" Type="http://schemas.openxmlformats.org/officeDocument/2006/relationships/oleObject" Target="../embeddings/oleObject184.bin"/><Relationship Id="rId9" Type="http://schemas.openxmlformats.org/officeDocument/2006/relationships/image" Target="../media/image125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026"/>
          <p:cNvSpPr>
            <a:spLocks noGrp="1"/>
          </p:cNvSpPr>
          <p:nvPr>
            <p:ph type="ctrTitle"/>
          </p:nvPr>
        </p:nvSpPr>
        <p:spPr>
          <a:xfrm>
            <a:off x="457200" y="533400"/>
            <a:ext cx="8021352" cy="2819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Week </a:t>
            </a:r>
            <a:r>
              <a:rPr lang="en-US" sz="3600" dirty="0"/>
              <a:t>3</a:t>
            </a:r>
            <a:r>
              <a:rPr lang="en-US" sz="3600" dirty="0" smtClean="0"/>
              <a:t>: </a:t>
            </a:r>
            <a:br>
              <a:rPr lang="en-US" sz="3600" dirty="0" smtClean="0"/>
            </a:br>
            <a:r>
              <a:rPr lang="en-US" sz="3600" dirty="0" smtClean="0"/>
              <a:t>Divide and Conquer</a:t>
            </a:r>
            <a:endParaRPr lang="en-US" sz="2800" dirty="0"/>
          </a:p>
        </p:txBody>
      </p:sp>
      <p:sp>
        <p:nvSpPr>
          <p:cNvPr id="1028" name="Subtitle 1027"/>
          <p:cNvSpPr>
            <a:spLocks noGrp="1"/>
          </p:cNvSpPr>
          <p:nvPr>
            <p:ph type="subTitle" idx="1"/>
          </p:nvPr>
        </p:nvSpPr>
        <p:spPr>
          <a:xfrm>
            <a:off x="457200" y="3657600"/>
            <a:ext cx="7315200" cy="27432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CSIE 2136 Algorithm Design and Analysis, Fall 2015</a:t>
            </a:r>
          </a:p>
          <a:p>
            <a:r>
              <a:rPr lang="en-US" sz="1800" dirty="0">
                <a:hlinkClick r:id="rId3"/>
              </a:rPr>
              <a:t>http://www.csie.ntu.edu.tw/~ada/</a:t>
            </a:r>
          </a:p>
          <a:p>
            <a:endParaRPr lang="en-US" sz="1800" dirty="0" smtClean="0"/>
          </a:p>
          <a:p>
            <a:r>
              <a:rPr lang="en-US" sz="1800" dirty="0" smtClean="0"/>
              <a:t>Hsu</a:t>
            </a:r>
            <a:r>
              <a:rPr lang="en-US" sz="1800" dirty="0"/>
              <a:t>-Chun </a:t>
            </a:r>
            <a:r>
              <a:rPr lang="en-US" sz="1800" dirty="0" smtClean="0"/>
              <a:t>Hsiao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5410200"/>
            <a:ext cx="2362200" cy="9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Example of substitution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3505200"/>
            <a:ext cx="8229600" cy="3200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sym typeface="Wingdings"/>
              </a:rPr>
              <a:t>Proof</a:t>
            </a:r>
            <a:r>
              <a:rPr lang="en-US" b="1" dirty="0">
                <a:sym typeface="Wingdings"/>
              </a:rPr>
              <a:t>: </a:t>
            </a:r>
            <a:r>
              <a:rPr lang="zh-TW" altLang="en-US" dirty="0">
                <a:sym typeface="Wingdings"/>
              </a:rPr>
              <a:t>使用歸納法證明並找出一組</a:t>
            </a:r>
            <a:r>
              <a:rPr lang="en-US" altLang="zh-TW" dirty="0">
                <a:sym typeface="Wingdings"/>
              </a:rPr>
              <a:t>c</a:t>
            </a:r>
            <a:r>
              <a:rPr lang="zh-TW" altLang="en-US" dirty="0">
                <a:sym typeface="Wingdings"/>
              </a:rPr>
              <a:t>和</a:t>
            </a:r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Suppose T(n) ≤ cn</a:t>
            </a:r>
            <a:r>
              <a:rPr lang="en-US" baseline="30000" dirty="0">
                <a:sym typeface="Wingdings"/>
              </a:rPr>
              <a:t>3 </a:t>
            </a:r>
            <a:r>
              <a:rPr lang="en-US" dirty="0"/>
              <a:t>for n = m-1, m-2, …</a:t>
            </a:r>
          </a:p>
          <a:p>
            <a:pPr marL="0" indent="0">
              <a:buNone/>
            </a:pPr>
            <a:r>
              <a:rPr lang="en-US" dirty="0"/>
              <a:t>When n = m, </a:t>
            </a:r>
          </a:p>
          <a:p>
            <a:pPr marL="0" indent="0">
              <a:buNone/>
            </a:pPr>
            <a:r>
              <a:rPr lang="en-US" dirty="0" smtClean="0"/>
              <a:t>	T</a:t>
            </a:r>
            <a:r>
              <a:rPr lang="en-US" dirty="0"/>
              <a:t>(n) = 4T(n/2) + n </a:t>
            </a:r>
          </a:p>
          <a:p>
            <a:pPr marL="0" indent="0">
              <a:buNone/>
            </a:pPr>
            <a:r>
              <a:rPr lang="en-US" dirty="0" smtClean="0"/>
              <a:t>	≤ </a:t>
            </a:r>
            <a:r>
              <a:rPr lang="en-US" dirty="0"/>
              <a:t>4c(n/2)</a:t>
            </a:r>
            <a:r>
              <a:rPr lang="en-US" baseline="30000" dirty="0"/>
              <a:t>3 </a:t>
            </a:r>
            <a:r>
              <a:rPr lang="en-US" dirty="0"/>
              <a:t>+ n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= cn</a:t>
            </a:r>
            <a:r>
              <a:rPr lang="en-US" baseline="30000" dirty="0"/>
              <a:t>3</a:t>
            </a:r>
            <a:r>
              <a:rPr lang="en-US" dirty="0"/>
              <a:t>/2</a:t>
            </a:r>
            <a:r>
              <a:rPr lang="en-US" baseline="30000" dirty="0"/>
              <a:t> </a:t>
            </a:r>
            <a:r>
              <a:rPr lang="en-US" dirty="0"/>
              <a:t>+ n </a:t>
            </a:r>
          </a:p>
          <a:p>
            <a:pPr marL="0" indent="0">
              <a:buNone/>
            </a:pPr>
            <a:r>
              <a:rPr lang="en-US" dirty="0" smtClean="0"/>
              <a:t>	= </a:t>
            </a:r>
            <a:r>
              <a:rPr lang="en-US" dirty="0"/>
              <a:t>cn</a:t>
            </a:r>
            <a:r>
              <a:rPr lang="en-US" baseline="30000" dirty="0"/>
              <a:t>3 </a:t>
            </a:r>
            <a:r>
              <a:rPr lang="en-US" dirty="0"/>
              <a:t>- (cn</a:t>
            </a:r>
            <a:r>
              <a:rPr lang="en-US" baseline="30000" dirty="0"/>
              <a:t>3</a:t>
            </a:r>
            <a:r>
              <a:rPr lang="en-US" dirty="0"/>
              <a:t>/2 - n)</a:t>
            </a:r>
          </a:p>
          <a:p>
            <a:pPr marL="0" indent="0">
              <a:buNone/>
            </a:pPr>
            <a:r>
              <a:rPr lang="en-US" dirty="0" smtClean="0"/>
              <a:t>	≤ </a:t>
            </a:r>
            <a:r>
              <a:rPr lang="en-US" dirty="0"/>
              <a:t>cn</a:t>
            </a:r>
            <a:r>
              <a:rPr lang="en-US" baseline="30000" dirty="0"/>
              <a:t>3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012744"/>
              </p:ext>
            </p:extLst>
          </p:nvPr>
        </p:nvGraphicFramePr>
        <p:xfrm>
          <a:off x="457200" y="1447800"/>
          <a:ext cx="339090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Equation" r:id="rId4" imgW="1752600" imgH="749300" progId="Equation.3">
                  <p:embed/>
                </p:oleObj>
              </mc:Choice>
              <mc:Fallback>
                <p:oleObj name="Equation" r:id="rId4" imgW="17526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447800"/>
                        <a:ext cx="3390900" cy="14509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817820"/>
              </p:ext>
            </p:extLst>
          </p:nvPr>
        </p:nvGraphicFramePr>
        <p:xfrm>
          <a:off x="7239000" y="2971800"/>
          <a:ext cx="1524000" cy="526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6" imgW="660400" imgH="228600" progId="Equation.3">
                  <p:embed/>
                </p:oleObj>
              </mc:Choice>
              <mc:Fallback>
                <p:oleObj name="Equation" r:id="rId6" imgW="660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39000" y="2971800"/>
                        <a:ext cx="1524000" cy="526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28600" y="26670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ym typeface="Wingdings"/>
              </a:rPr>
              <a:t>Claim</a:t>
            </a:r>
            <a:r>
              <a:rPr lang="en-US" sz="2400" dirty="0" smtClean="0">
                <a:sym typeface="Wingdings"/>
              </a:rPr>
              <a:t>: 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xists positive constants </a:t>
            </a:r>
            <a:r>
              <a:rPr lang="en-US" sz="2400" dirty="0"/>
              <a:t>n</a:t>
            </a:r>
            <a:r>
              <a:rPr lang="en-US" sz="2400" baseline="-25000" dirty="0"/>
              <a:t>0</a:t>
            </a:r>
            <a:r>
              <a:rPr lang="en-US" sz="2400" dirty="0"/>
              <a:t> and c, </a:t>
            </a:r>
            <a:r>
              <a:rPr lang="en-US" sz="2400" dirty="0" err="1"/>
              <a:t>s.t</a:t>
            </a:r>
            <a:r>
              <a:rPr lang="en-US" sz="2400" dirty="0" err="1" smtClean="0"/>
              <a:t>.</a:t>
            </a:r>
            <a:r>
              <a:rPr lang="en-US" sz="2400" dirty="0" smtClean="0"/>
              <a:t> </a:t>
            </a:r>
            <a:r>
              <a:rPr lang="en-US" sz="2400" dirty="0"/>
              <a:t>for all n ≥</a:t>
            </a:r>
            <a:r>
              <a:rPr lang="en-US" sz="2400" dirty="0" smtClean="0"/>
              <a:t> </a:t>
            </a:r>
            <a:r>
              <a:rPr lang="en-US" sz="2400" dirty="0"/>
              <a:t>n</a:t>
            </a:r>
            <a:r>
              <a:rPr lang="en-US" sz="2400" baseline="-25000" dirty="0"/>
              <a:t>0</a:t>
            </a:r>
            <a:r>
              <a:rPr lang="en-US" sz="2400" dirty="0"/>
              <a:t>, </a:t>
            </a:r>
            <a:endParaRPr lang="en-US" sz="24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2057400" y="5410200"/>
            <a:ext cx="6019800" cy="1066800"/>
            <a:chOff x="2057400" y="5410200"/>
            <a:chExt cx="6019800" cy="1066800"/>
          </a:xfrm>
        </p:grpSpPr>
        <p:sp>
          <p:nvSpPr>
            <p:cNvPr id="17" name="Rectangle 16"/>
            <p:cNvSpPr/>
            <p:nvPr/>
          </p:nvSpPr>
          <p:spPr>
            <a:xfrm>
              <a:off x="2057400" y="5715000"/>
              <a:ext cx="14478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 Arrow Callout 17"/>
            <p:cNvSpPr/>
            <p:nvPr/>
          </p:nvSpPr>
          <p:spPr>
            <a:xfrm>
              <a:off x="3657600" y="5410200"/>
              <a:ext cx="4419600" cy="106680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492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(</a:t>
              </a:r>
              <a:r>
                <a:rPr lang="en-US" sz="2000" dirty="0" smtClean="0"/>
                <a:t>cn</a:t>
              </a:r>
              <a:r>
                <a:rPr lang="en-US" sz="2000" baseline="30000" dirty="0" smtClean="0"/>
                <a:t>3</a:t>
              </a:r>
              <a:r>
                <a:rPr lang="en-US" sz="2000" dirty="0"/>
                <a:t>/2 </a:t>
              </a:r>
              <a:r>
                <a:rPr lang="en-US" sz="2000" dirty="0" smtClean="0"/>
                <a:t>– n) ≥ 0</a:t>
              </a:r>
            </a:p>
            <a:p>
              <a:r>
                <a:rPr lang="en-US" sz="2000" dirty="0" smtClean="0"/>
                <a:t>E.g., c ≥ 2, n ≥ 1</a:t>
              </a:r>
            </a:p>
            <a:p>
              <a:r>
                <a:rPr lang="en-US" sz="2000" dirty="0"/>
                <a:t>Hence, we can set </a:t>
              </a:r>
              <a:r>
                <a:rPr lang="en-US" altLang="zh-TW" sz="2000" dirty="0"/>
                <a:t>c = 2, </a:t>
              </a:r>
              <a:r>
                <a:rPr lang="en-US" sz="2000" dirty="0"/>
                <a:t>n</a:t>
              </a:r>
              <a:r>
                <a:rPr lang="en-US" sz="2000" baseline="-25000" dirty="0"/>
                <a:t>0</a:t>
              </a:r>
              <a:r>
                <a:rPr lang="en-US" sz="2000" dirty="0"/>
                <a:t> = </a:t>
              </a:r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35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8600" y="4800600"/>
            <a:ext cx="8686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 </a:t>
            </a:r>
            <a:r>
              <a:rPr lang="en-US" sz="2400" dirty="0">
                <a:sym typeface="Wingdings"/>
              </a:rPr>
              <a:t>E</a:t>
            </a:r>
            <a:r>
              <a:rPr lang="en-US" sz="2400" dirty="0" smtClean="0"/>
              <a:t>xists positive constants </a:t>
            </a:r>
            <a:r>
              <a:rPr lang="en-US" sz="2400" dirty="0"/>
              <a:t>n</a:t>
            </a:r>
            <a:r>
              <a:rPr lang="en-US" sz="2400" baseline="-25000" dirty="0"/>
              <a:t>0</a:t>
            </a:r>
            <a:r>
              <a:rPr lang="en-US" sz="2400" dirty="0"/>
              <a:t> and c, </a:t>
            </a:r>
            <a:r>
              <a:rPr lang="en-US" sz="2400" dirty="0" err="1"/>
              <a:t>s.t</a:t>
            </a:r>
            <a:r>
              <a:rPr lang="en-US" sz="2400" dirty="0" err="1" smtClean="0"/>
              <a:t>.</a:t>
            </a:r>
            <a:r>
              <a:rPr lang="en-US" sz="2400" dirty="0" smtClean="0"/>
              <a:t> </a:t>
            </a:r>
            <a:r>
              <a:rPr lang="en-US" sz="2400" dirty="0"/>
              <a:t>for all n &gt; n</a:t>
            </a:r>
            <a:r>
              <a:rPr lang="en-US" sz="2400" baseline="-25000" dirty="0"/>
              <a:t>0</a:t>
            </a:r>
            <a:r>
              <a:rPr lang="en-US" sz="2400" dirty="0"/>
              <a:t>,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zh-TW" altLang="en-US" sz="2400" dirty="0" smtClean="0"/>
              <a:t>也就是我們要找出一組</a:t>
            </a:r>
            <a:r>
              <a:rPr lang="en-US" sz="2400" dirty="0" smtClean="0"/>
              <a:t>c</a:t>
            </a:r>
            <a:r>
              <a:rPr lang="zh-TW" altLang="en-US" sz="2400" dirty="0" smtClean="0"/>
              <a:t>和</a:t>
            </a:r>
            <a:r>
              <a:rPr lang="en-US" sz="2400" dirty="0" smtClean="0"/>
              <a:t>n</a:t>
            </a:r>
            <a:r>
              <a:rPr lang="en-US" sz="2400" baseline="-25000" dirty="0" smtClean="0"/>
              <a:t>0</a:t>
            </a:r>
            <a:r>
              <a:rPr lang="zh-TW" altLang="en-US" sz="2400" dirty="0" smtClean="0"/>
              <a:t>的解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458200" cy="990600"/>
          </a:xfrm>
        </p:spPr>
        <p:txBody>
          <a:bodyPr>
            <a:normAutofit/>
          </a:bodyPr>
          <a:lstStyle/>
          <a:p>
            <a:r>
              <a:rPr lang="en-US" dirty="0"/>
              <a:t>Can we get a tighter upper bound?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663991"/>
              </p:ext>
            </p:extLst>
          </p:nvPr>
        </p:nvGraphicFramePr>
        <p:xfrm>
          <a:off x="457200" y="2057400"/>
          <a:ext cx="339090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4" name="Equation" r:id="rId4" imgW="1752600" imgH="749300" progId="Equation.3">
                  <p:embed/>
                </p:oleObj>
              </mc:Choice>
              <mc:Fallback>
                <p:oleObj name="Equation" r:id="rId4" imgW="17526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057400"/>
                        <a:ext cx="3390900" cy="14509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4191000"/>
            <a:ext cx="1604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 guess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553582"/>
              </p:ext>
            </p:extLst>
          </p:nvPr>
        </p:nvGraphicFramePr>
        <p:xfrm>
          <a:off x="1760538" y="4154488"/>
          <a:ext cx="1933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5" name="Equation" r:id="rId6" imgW="825500" imgH="228600" progId="Equation.3">
                  <p:embed/>
                </p:oleObj>
              </mc:Choice>
              <mc:Fallback>
                <p:oleObj name="Equation" r:id="rId6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0538" y="4154488"/>
                        <a:ext cx="193357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992892"/>
              </p:ext>
            </p:extLst>
          </p:nvPr>
        </p:nvGraphicFramePr>
        <p:xfrm>
          <a:off x="7589838" y="4806950"/>
          <a:ext cx="15541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" name="Equation" r:id="rId8" imgW="673100" imgH="228600" progId="Equation.3">
                  <p:embed/>
                </p:oleObj>
              </mc:Choice>
              <mc:Fallback>
                <p:oleObj name="Equation" r:id="rId8" imgW="673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89838" y="4806950"/>
                        <a:ext cx="1554162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559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tighter bound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429000"/>
            <a:ext cx="8229600" cy="2895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sym typeface="Wingdings"/>
              </a:rPr>
              <a:t>Proof</a:t>
            </a:r>
            <a:r>
              <a:rPr lang="en-US" b="1" dirty="0">
                <a:sym typeface="Wingdings"/>
              </a:rPr>
              <a:t>: </a:t>
            </a:r>
            <a:r>
              <a:rPr lang="zh-TW" altLang="en-US" dirty="0">
                <a:sym typeface="Wingdings"/>
              </a:rPr>
              <a:t>使用歸納法證明並找出一組</a:t>
            </a:r>
            <a:r>
              <a:rPr lang="en-US" altLang="zh-TW" dirty="0">
                <a:sym typeface="Wingdings"/>
              </a:rPr>
              <a:t>c</a:t>
            </a:r>
            <a:r>
              <a:rPr lang="zh-TW" altLang="en-US" dirty="0">
                <a:sym typeface="Wingdings"/>
              </a:rPr>
              <a:t>和</a:t>
            </a:r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Suppose T(n) ≤ cn</a:t>
            </a:r>
            <a:r>
              <a:rPr lang="en-US" baseline="30000" dirty="0">
                <a:sym typeface="Wingdings"/>
              </a:rPr>
              <a:t>2 </a:t>
            </a:r>
            <a:r>
              <a:rPr lang="en-US" dirty="0"/>
              <a:t>for n = m-1, m-2, …</a:t>
            </a:r>
          </a:p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dirty="0"/>
              <a:t>n = m, </a:t>
            </a:r>
          </a:p>
          <a:p>
            <a:pPr marL="0" indent="0">
              <a:buNone/>
            </a:pPr>
            <a:r>
              <a:rPr lang="en-US" dirty="0" smtClean="0"/>
              <a:t>	T</a:t>
            </a:r>
            <a:r>
              <a:rPr lang="en-US" dirty="0"/>
              <a:t>(n) = 4T(n/2) + n </a:t>
            </a:r>
          </a:p>
          <a:p>
            <a:pPr marL="0" indent="0">
              <a:buNone/>
            </a:pPr>
            <a:r>
              <a:rPr lang="en-US" dirty="0" smtClean="0"/>
              <a:t>	≤ </a:t>
            </a:r>
            <a:r>
              <a:rPr lang="en-US" dirty="0"/>
              <a:t>4c(n/2)</a:t>
            </a:r>
            <a:r>
              <a:rPr lang="en-US" baseline="30000" dirty="0"/>
              <a:t>2 </a:t>
            </a:r>
            <a:r>
              <a:rPr lang="en-US" dirty="0"/>
              <a:t>+ n </a:t>
            </a:r>
          </a:p>
          <a:p>
            <a:pPr marL="0" indent="0">
              <a:buNone/>
            </a:pPr>
            <a:r>
              <a:rPr lang="en-US" dirty="0" smtClean="0"/>
              <a:t>	= </a:t>
            </a:r>
            <a:r>
              <a:rPr lang="en-US" dirty="0"/>
              <a:t>cn</a:t>
            </a:r>
            <a:r>
              <a:rPr lang="en-US" baseline="30000" dirty="0"/>
              <a:t>2 </a:t>
            </a:r>
            <a:r>
              <a:rPr lang="en-US" dirty="0"/>
              <a:t>+ </a:t>
            </a:r>
            <a:r>
              <a:rPr lang="en-US" dirty="0" smtClean="0"/>
              <a:t>n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証不出來</a:t>
            </a:r>
            <a:r>
              <a:rPr lang="en-US" altLang="zh-TW" dirty="0"/>
              <a:t>…</a:t>
            </a:r>
            <a:r>
              <a:rPr lang="en-US" altLang="zh-TW" dirty="0" err="1"/>
              <a:t>Orz</a:t>
            </a:r>
            <a:r>
              <a:rPr lang="en-US" altLang="zh-TW" dirty="0"/>
              <a:t> </a:t>
            </a:r>
            <a:r>
              <a:rPr lang="zh-TW" altLang="en-US" dirty="0"/>
              <a:t>猜錯了？還是推導錯了</a:t>
            </a:r>
            <a:r>
              <a:rPr lang="zh-TW" altLang="en-US" dirty="0" smtClean="0"/>
              <a:t>？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462226"/>
              </p:ext>
            </p:extLst>
          </p:nvPr>
        </p:nvGraphicFramePr>
        <p:xfrm>
          <a:off x="457200" y="1447800"/>
          <a:ext cx="339090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" name="Equation" r:id="rId4" imgW="1752600" imgH="749300" progId="Equation.3">
                  <p:embed/>
                </p:oleObj>
              </mc:Choice>
              <mc:Fallback>
                <p:oleObj name="Equation" r:id="rId4" imgW="17526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447800"/>
                        <a:ext cx="3390900" cy="14509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288424"/>
              </p:ext>
            </p:extLst>
          </p:nvPr>
        </p:nvGraphicFramePr>
        <p:xfrm>
          <a:off x="7134225" y="2895600"/>
          <a:ext cx="15525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6" name="Equation" r:id="rId6" imgW="673100" imgH="228600" progId="Equation.3">
                  <p:embed/>
                </p:oleObj>
              </mc:Choice>
              <mc:Fallback>
                <p:oleObj name="Equation" r:id="rId6" imgW="673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34225" y="2895600"/>
                        <a:ext cx="15525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2400" y="2590800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ym typeface="Wingdings"/>
              </a:rPr>
              <a:t>Claim</a:t>
            </a:r>
            <a:r>
              <a:rPr lang="en-US" sz="2400" dirty="0" smtClean="0">
                <a:sym typeface="Wingdings"/>
              </a:rPr>
              <a:t>: 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xists positive constants </a:t>
            </a:r>
            <a:r>
              <a:rPr lang="en-US" sz="2400" dirty="0"/>
              <a:t>n</a:t>
            </a:r>
            <a:r>
              <a:rPr lang="en-US" sz="2400" baseline="-25000" dirty="0"/>
              <a:t>0</a:t>
            </a:r>
            <a:r>
              <a:rPr lang="en-US" sz="2400" dirty="0"/>
              <a:t> and c, </a:t>
            </a:r>
            <a:r>
              <a:rPr lang="en-US" sz="2400" dirty="0" err="1"/>
              <a:t>s.t</a:t>
            </a:r>
            <a:r>
              <a:rPr lang="en-US" sz="2400" dirty="0" err="1" smtClean="0"/>
              <a:t>.</a:t>
            </a:r>
            <a:r>
              <a:rPr lang="en-US" sz="2400" dirty="0" smtClean="0"/>
              <a:t> </a:t>
            </a:r>
            <a:r>
              <a:rPr lang="en-US" sz="2400" dirty="0"/>
              <a:t>for all n ≥</a:t>
            </a:r>
            <a:r>
              <a:rPr lang="en-US" sz="2400" dirty="0" smtClean="0"/>
              <a:t> </a:t>
            </a:r>
            <a:r>
              <a:rPr lang="en-US" sz="2400" dirty="0"/>
              <a:t>n</a:t>
            </a:r>
            <a:r>
              <a:rPr lang="en-US" sz="2400" baseline="-25000" dirty="0"/>
              <a:t>0</a:t>
            </a:r>
            <a:r>
              <a:rPr lang="en-US" sz="2400" dirty="0"/>
              <a:t>, </a:t>
            </a:r>
            <a:endParaRPr lang="en-US" sz="2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267200" y="1905000"/>
            <a:ext cx="169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 guess: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659134"/>
              </p:ext>
            </p:extLst>
          </p:nvPr>
        </p:nvGraphicFramePr>
        <p:xfrm>
          <a:off x="5838825" y="1868488"/>
          <a:ext cx="1933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7" name="Equation" r:id="rId8" imgW="825500" imgH="228600" progId="Equation.3">
                  <p:embed/>
                </p:oleObj>
              </mc:Choice>
              <mc:Fallback>
                <p:oleObj name="Equation" r:id="rId8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38825" y="1868488"/>
                        <a:ext cx="193357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191000" y="4724400"/>
            <a:ext cx="3124200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沒猜錯</a:t>
            </a:r>
            <a:r>
              <a:rPr lang="en-US" altLang="zh-TW" sz="2400" dirty="0"/>
              <a:t> </a:t>
            </a:r>
            <a:r>
              <a:rPr lang="zh-TW" altLang="en-US" sz="2400" dirty="0" smtClean="0"/>
              <a:t>推導也沒錯</a:t>
            </a:r>
            <a:endParaRPr lang="en-US" altLang="zh-TW" sz="2400" dirty="0" smtClean="0"/>
          </a:p>
          <a:p>
            <a:r>
              <a:rPr lang="zh-TW" altLang="en-US" sz="2400" dirty="0" smtClean="0"/>
              <a:t>這是取代法的小盲點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638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Fixing wrong substitution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895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sym typeface="Wingdings"/>
              </a:rPr>
              <a:t>Proof</a:t>
            </a:r>
            <a:r>
              <a:rPr lang="en-US" b="1" dirty="0">
                <a:sym typeface="Wingdings"/>
              </a:rPr>
              <a:t>: </a:t>
            </a:r>
            <a:r>
              <a:rPr lang="zh-TW" altLang="en-US" dirty="0">
                <a:sym typeface="Wingdings"/>
              </a:rPr>
              <a:t>使用歸納法證明並找出一組</a:t>
            </a:r>
            <a:r>
              <a:rPr lang="en-US" altLang="zh-TW" dirty="0">
                <a:sym typeface="Wingdings"/>
              </a:rPr>
              <a:t>c</a:t>
            </a:r>
            <a:r>
              <a:rPr lang="en-US" altLang="zh-TW" baseline="-25000" dirty="0">
                <a:sym typeface="Wingdings"/>
              </a:rPr>
              <a:t>1</a:t>
            </a:r>
            <a:r>
              <a:rPr lang="en-US" altLang="zh-TW" dirty="0">
                <a:sym typeface="Wingdings"/>
              </a:rPr>
              <a:t>, c</a:t>
            </a:r>
            <a:r>
              <a:rPr lang="en-US" altLang="zh-TW" baseline="-25000" dirty="0">
                <a:sym typeface="Wingdings"/>
              </a:rPr>
              <a:t>2</a:t>
            </a:r>
            <a:r>
              <a:rPr lang="zh-TW" altLang="en-US" dirty="0">
                <a:sym typeface="Wingdings"/>
              </a:rPr>
              <a:t>和</a:t>
            </a:r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Suppose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T(n) ≤ c</a:t>
            </a:r>
            <a:r>
              <a:rPr lang="en-US" baseline="-25000" dirty="0">
                <a:solidFill>
                  <a:srgbClr val="0000FF"/>
                </a:solidFill>
                <a:sym typeface="Wingdings"/>
              </a:rPr>
              <a:t>1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n</a:t>
            </a:r>
            <a:r>
              <a:rPr lang="en-US" baseline="30000" dirty="0">
                <a:solidFill>
                  <a:srgbClr val="0000FF"/>
                </a:solidFill>
                <a:sym typeface="Wingdings"/>
              </a:rPr>
              <a:t>2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- c</a:t>
            </a:r>
            <a:r>
              <a:rPr lang="en-US" baseline="-25000" dirty="0">
                <a:solidFill>
                  <a:srgbClr val="0000FF"/>
                </a:solidFill>
                <a:sym typeface="Wingdings"/>
              </a:rPr>
              <a:t>2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n </a:t>
            </a:r>
            <a:r>
              <a:rPr lang="en-US" dirty="0"/>
              <a:t>for n = m-1, m-2, …</a:t>
            </a:r>
          </a:p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dirty="0"/>
              <a:t>n = m, </a:t>
            </a:r>
          </a:p>
          <a:p>
            <a:pPr marL="0" indent="0">
              <a:buNone/>
            </a:pPr>
            <a:r>
              <a:rPr lang="en-US" dirty="0" smtClean="0"/>
              <a:t>	T</a:t>
            </a:r>
            <a:r>
              <a:rPr lang="en-US" dirty="0"/>
              <a:t>(n) = 4T(n/2) + n </a:t>
            </a:r>
          </a:p>
          <a:p>
            <a:pPr marL="0" indent="0">
              <a:buNone/>
            </a:pPr>
            <a:r>
              <a:rPr lang="en-US" dirty="0"/>
              <a:t>	≤ 4(c</a:t>
            </a:r>
            <a:r>
              <a:rPr lang="en-US" baseline="-25000" dirty="0"/>
              <a:t>1</a:t>
            </a:r>
            <a:r>
              <a:rPr lang="en-US" dirty="0"/>
              <a:t>(n/2)</a:t>
            </a:r>
            <a:r>
              <a:rPr lang="en-US" baseline="30000" dirty="0"/>
              <a:t>2 </a:t>
            </a:r>
            <a:r>
              <a:rPr lang="en-US" dirty="0"/>
              <a:t>- c</a:t>
            </a:r>
            <a:r>
              <a:rPr lang="en-US" baseline="-25000" dirty="0"/>
              <a:t>2</a:t>
            </a:r>
            <a:r>
              <a:rPr lang="en-US" dirty="0"/>
              <a:t>n/2) + n </a:t>
            </a:r>
          </a:p>
          <a:p>
            <a:pPr marL="0" indent="0">
              <a:buNone/>
            </a:pPr>
            <a:r>
              <a:rPr lang="en-US" dirty="0"/>
              <a:t>	= c</a:t>
            </a:r>
            <a:r>
              <a:rPr lang="en-US" baseline="-25000" dirty="0"/>
              <a:t>1</a:t>
            </a:r>
            <a:r>
              <a:rPr lang="en-US" dirty="0"/>
              <a:t>n</a:t>
            </a:r>
            <a:r>
              <a:rPr lang="en-US" baseline="30000" dirty="0"/>
              <a:t>2 </a:t>
            </a:r>
            <a:r>
              <a:rPr lang="en-US" dirty="0"/>
              <a:t>- c</a:t>
            </a:r>
            <a:r>
              <a:rPr lang="en-US" baseline="-25000" dirty="0"/>
              <a:t>2</a:t>
            </a:r>
            <a:r>
              <a:rPr lang="en-US" dirty="0"/>
              <a:t>n - (c</a:t>
            </a:r>
            <a:r>
              <a:rPr lang="en-US" baseline="-25000" dirty="0"/>
              <a:t>2 </a:t>
            </a:r>
            <a:r>
              <a:rPr lang="en-US" dirty="0"/>
              <a:t>-1)n</a:t>
            </a:r>
          </a:p>
          <a:p>
            <a:pPr marL="0" indent="0">
              <a:buNone/>
            </a:pPr>
            <a:r>
              <a:rPr lang="en-US" dirty="0"/>
              <a:t>	≤ c</a:t>
            </a:r>
            <a:r>
              <a:rPr lang="en-US" baseline="-25000" dirty="0"/>
              <a:t>1</a:t>
            </a:r>
            <a:r>
              <a:rPr lang="en-US" dirty="0"/>
              <a:t>n</a:t>
            </a:r>
            <a:r>
              <a:rPr lang="en-US" baseline="30000" dirty="0"/>
              <a:t>2 </a:t>
            </a:r>
            <a:r>
              <a:rPr lang="en-US" dirty="0"/>
              <a:t>- c</a:t>
            </a:r>
            <a:r>
              <a:rPr lang="en-US" baseline="-25000" dirty="0"/>
              <a:t>2</a:t>
            </a:r>
            <a:r>
              <a:rPr lang="en-US" dirty="0"/>
              <a:t>n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676808"/>
              </p:ext>
            </p:extLst>
          </p:nvPr>
        </p:nvGraphicFramePr>
        <p:xfrm>
          <a:off x="457200" y="1447800"/>
          <a:ext cx="339090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" name="Equation" r:id="rId4" imgW="1752600" imgH="749300" progId="Equation.3">
                  <p:embed/>
                </p:oleObj>
              </mc:Choice>
              <mc:Fallback>
                <p:oleObj name="Equation" r:id="rId4" imgW="17526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447800"/>
                        <a:ext cx="3390900" cy="14509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1200" y="2902803"/>
            <a:ext cx="5029200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Strengthen the inductive </a:t>
            </a:r>
            <a:r>
              <a:rPr lang="en-US" sz="2400" dirty="0" smtClean="0"/>
              <a:t>hypothesis by subtracting </a:t>
            </a:r>
            <a:r>
              <a:rPr lang="en-US" sz="2400" dirty="0"/>
              <a:t>a low-order </a:t>
            </a:r>
            <a:r>
              <a:rPr lang="en-US" sz="2400" dirty="0" smtClean="0"/>
              <a:t>term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267200" y="1905000"/>
            <a:ext cx="169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 guess: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384181"/>
              </p:ext>
            </p:extLst>
          </p:nvPr>
        </p:nvGraphicFramePr>
        <p:xfrm>
          <a:off x="5838825" y="1868488"/>
          <a:ext cx="1933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1" name="Equation" r:id="rId6" imgW="825500" imgH="228600" progId="Equation.3">
                  <p:embed/>
                </p:oleObj>
              </mc:Choice>
              <mc:Fallback>
                <p:oleObj name="Equation" r:id="rId6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38825" y="1868488"/>
                        <a:ext cx="193357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200400" y="5715000"/>
            <a:ext cx="4191000" cy="685800"/>
            <a:chOff x="3200400" y="5791200"/>
            <a:chExt cx="4191000" cy="685800"/>
          </a:xfrm>
        </p:grpSpPr>
        <p:sp>
          <p:nvSpPr>
            <p:cNvPr id="12" name="Rectangle 11"/>
            <p:cNvSpPr/>
            <p:nvPr/>
          </p:nvSpPr>
          <p:spPr>
            <a:xfrm>
              <a:off x="3200400" y="5943600"/>
              <a:ext cx="12954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Arrow Callout 12"/>
            <p:cNvSpPr/>
            <p:nvPr/>
          </p:nvSpPr>
          <p:spPr>
            <a:xfrm>
              <a:off x="4800600" y="5791200"/>
              <a:ext cx="2590800" cy="68580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492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(c</a:t>
              </a:r>
              <a:r>
                <a:rPr lang="en-US" sz="2000" baseline="-25000" dirty="0"/>
                <a:t>2 </a:t>
              </a:r>
              <a:r>
                <a:rPr lang="en-US" sz="2000" dirty="0"/>
                <a:t>-1</a:t>
              </a:r>
              <a:r>
                <a:rPr lang="en-US" sz="2000" dirty="0" smtClean="0"/>
                <a:t>)n ≥ 0</a:t>
              </a:r>
            </a:p>
            <a:p>
              <a:r>
                <a:rPr lang="en-US" sz="2000" dirty="0" smtClean="0"/>
                <a:t>E.g., c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 ≥ 1, n ≥ 0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629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歸納法成立的另一要素：初始條件需成立</a:t>
            </a:r>
            <a:endParaRPr lang="en-US" altLang="zh-TW" dirty="0" smtClean="0"/>
          </a:p>
          <a:p>
            <a:r>
              <a:rPr lang="en-US" altLang="zh-TW" dirty="0" smtClean="0"/>
              <a:t>When n = 1 </a:t>
            </a:r>
            <a:r>
              <a:rPr lang="en-US" altLang="zh-TW" dirty="0"/>
              <a:t>and </a:t>
            </a:r>
            <a:r>
              <a:rPr lang="en-US" altLang="zh-TW" dirty="0" smtClean="0"/>
              <a:t>c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 </a:t>
            </a:r>
            <a:r>
              <a:rPr lang="en-US" altLang="zh-TW" dirty="0"/>
              <a:t>≥ </a:t>
            </a:r>
            <a:r>
              <a:rPr lang="en-US" altLang="zh-TW" dirty="0" smtClean="0"/>
              <a:t>1, pick a big enough c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 </a:t>
            </a:r>
          </a:p>
          <a:p>
            <a:pPr marL="0" indent="0">
              <a:buNone/>
            </a:pPr>
            <a:r>
              <a:rPr lang="en-US" altLang="zh-TW" dirty="0" smtClean="0"/>
              <a:t>   </a:t>
            </a:r>
            <a:r>
              <a:rPr lang="en-US" altLang="zh-TW" dirty="0" err="1" smtClean="0"/>
              <a:t>s.t.</a:t>
            </a:r>
            <a:r>
              <a:rPr lang="en-US" altLang="zh-TW" dirty="0" smtClean="0"/>
              <a:t> T(n) = 1 </a:t>
            </a:r>
            <a:r>
              <a:rPr lang="en-US" dirty="0" smtClean="0"/>
              <a:t>≤ c</a:t>
            </a:r>
            <a:r>
              <a:rPr lang="en-US" baseline="-25000" dirty="0" smtClean="0"/>
              <a:t>1</a:t>
            </a:r>
            <a:r>
              <a:rPr lang="en-US" dirty="0" smtClean="0"/>
              <a:t>n</a:t>
            </a:r>
            <a:r>
              <a:rPr lang="en-US" baseline="30000" dirty="0" smtClean="0"/>
              <a:t>2 </a:t>
            </a:r>
            <a:r>
              <a:rPr lang="en-US" dirty="0" smtClean="0"/>
              <a:t>- c</a:t>
            </a:r>
            <a:r>
              <a:rPr lang="en-US" baseline="-25000" dirty="0" smtClean="0"/>
              <a:t>2</a:t>
            </a:r>
            <a:r>
              <a:rPr lang="en-US" dirty="0" smtClean="0"/>
              <a:t>n</a:t>
            </a:r>
          </a:p>
          <a:p>
            <a:r>
              <a:rPr lang="en-US" altLang="zh-TW" dirty="0" smtClean="0"/>
              <a:t>E.g., c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 ≥ 1 + </a:t>
            </a:r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altLang="zh-TW" baseline="-25000" dirty="0" smtClean="0"/>
          </a:p>
          <a:p>
            <a:r>
              <a:rPr lang="en-US" dirty="0" smtClean="0"/>
              <a:t>Hence, we can set </a:t>
            </a:r>
            <a:r>
              <a:rPr lang="en-US" altLang="zh-TW" dirty="0"/>
              <a:t>c</a:t>
            </a:r>
            <a:r>
              <a:rPr lang="en-US" altLang="zh-TW" baseline="-25000" dirty="0"/>
              <a:t>1 </a:t>
            </a:r>
            <a:r>
              <a:rPr lang="en-US" dirty="0"/>
              <a:t>= 2, </a:t>
            </a:r>
            <a:r>
              <a:rPr lang="en-US" dirty="0" smtClean="0"/>
              <a:t>c</a:t>
            </a:r>
            <a:r>
              <a:rPr lang="en-US" baseline="-25000" dirty="0" smtClean="0"/>
              <a:t>2 </a:t>
            </a:r>
            <a:r>
              <a:rPr lang="en-US" dirty="0" smtClean="0"/>
              <a:t>= 1, n</a:t>
            </a:r>
            <a:r>
              <a:rPr lang="en-US" baseline="-25000" dirty="0" smtClean="0"/>
              <a:t>0</a:t>
            </a:r>
            <a:r>
              <a:rPr lang="en-US" dirty="0" smtClean="0"/>
              <a:t>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6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87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Strengthen the inductive hypothesis by subtracting a </a:t>
            </a:r>
            <a:r>
              <a:rPr lang="en-US" sz="2800" dirty="0"/>
              <a:t>low-order </a:t>
            </a:r>
            <a:r>
              <a:rPr lang="en-US" sz="2800" dirty="0" smtClean="0"/>
              <a:t>term</a:t>
            </a:r>
          </a:p>
          <a:p>
            <a:r>
              <a:rPr lang="en-US" sz="2800" dirty="0" smtClean="0"/>
              <a:t>Change variables</a:t>
            </a:r>
          </a:p>
          <a:p>
            <a:pPr lvl="1"/>
            <a:r>
              <a:rPr lang="en-US" sz="2400" dirty="0" smtClean="0"/>
              <a:t>E.g.,</a:t>
            </a: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sz="2400" dirty="0" smtClean="0"/>
              <a:t>Change variable: let k = </a:t>
            </a:r>
            <a:r>
              <a:rPr lang="en-US" sz="2400" dirty="0" err="1" smtClean="0"/>
              <a:t>log</a:t>
            </a:r>
            <a:r>
              <a:rPr lang="en-US" sz="2400" i="1" dirty="0" err="1" smtClean="0"/>
              <a:t>n</a:t>
            </a:r>
            <a:r>
              <a:rPr lang="en-US" sz="2400" i="1" dirty="0" smtClean="0"/>
              <a:t>, </a:t>
            </a:r>
            <a:r>
              <a:rPr lang="en-US" sz="2400" dirty="0" smtClean="0"/>
              <a:t>n=2</a:t>
            </a:r>
            <a:r>
              <a:rPr lang="en-US" sz="2400" baseline="30000" dirty="0" smtClean="0"/>
              <a:t>k</a:t>
            </a:r>
          </a:p>
          <a:p>
            <a:pPr marL="274320" lvl="1" indent="0">
              <a:buNone/>
            </a:pPr>
            <a:endParaRPr lang="en-US" sz="2400" i="1" dirty="0"/>
          </a:p>
          <a:p>
            <a:pPr marL="731520" lvl="1" indent="-457200">
              <a:buFont typeface="+mj-lt"/>
              <a:buAutoNum type="arabicPeriod"/>
            </a:pPr>
            <a:r>
              <a:rPr lang="en-US" sz="2400" dirty="0" smtClean="0"/>
              <a:t>Change variable again: let S(k) = T(2</a:t>
            </a:r>
            <a:r>
              <a:rPr lang="en-US" sz="2400" baseline="30000" dirty="0" smtClean="0"/>
              <a:t>k</a:t>
            </a:r>
            <a:r>
              <a:rPr lang="en-US" sz="2400" dirty="0" smtClean="0"/>
              <a:t>)</a:t>
            </a:r>
          </a:p>
          <a:p>
            <a:pPr marL="731520" lvl="1" indent="-457200">
              <a:buFont typeface="+mj-lt"/>
              <a:buAutoNum type="arabicPeriod"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sz="2400" dirty="0" smtClean="0"/>
              <a:t>Solve recurrence</a:t>
            </a:r>
          </a:p>
          <a:p>
            <a:pPr lvl="1"/>
            <a:endParaRPr lang="en-US" sz="2400" dirty="0" smtClean="0"/>
          </a:p>
          <a:p>
            <a:pPr lvl="1"/>
            <a:endParaRPr lang="en-US" sz="2400" i="1" dirty="0"/>
          </a:p>
          <a:p>
            <a:pPr lvl="1"/>
            <a:endParaRPr lang="en-US" sz="2400" i="1" dirty="0" smtClean="0"/>
          </a:p>
          <a:p>
            <a:pPr lvl="1"/>
            <a:endParaRPr lang="en-US" sz="2400" i="1" dirty="0" smtClean="0"/>
          </a:p>
          <a:p>
            <a:pPr lvl="1"/>
            <a:endParaRPr lang="en-US" sz="24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637032"/>
              </p:ext>
            </p:extLst>
          </p:nvPr>
        </p:nvGraphicFramePr>
        <p:xfrm>
          <a:off x="1677988" y="3048000"/>
          <a:ext cx="26971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0" name="Equation" r:id="rId4" imgW="1358900" imgH="241300" progId="Equation.3">
                  <p:embed/>
                </p:oleObj>
              </mc:Choice>
              <mc:Fallback>
                <p:oleObj name="Equation" r:id="rId4" imgW="1358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7988" y="3048000"/>
                        <a:ext cx="2697162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844782"/>
              </p:ext>
            </p:extLst>
          </p:nvPr>
        </p:nvGraphicFramePr>
        <p:xfrm>
          <a:off x="1601788" y="3962400"/>
          <a:ext cx="22891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1" name="Equation" r:id="rId6" imgW="1257300" imgH="292100" progId="Equation.3">
                  <p:embed/>
                </p:oleObj>
              </mc:Choice>
              <mc:Fallback>
                <p:oleObj name="Equation" r:id="rId6" imgW="1257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1788" y="3962400"/>
                        <a:ext cx="22891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28286"/>
              </p:ext>
            </p:extLst>
          </p:nvPr>
        </p:nvGraphicFramePr>
        <p:xfrm>
          <a:off x="1590675" y="4800600"/>
          <a:ext cx="22955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2" name="Equation" r:id="rId8" imgW="1181100" imgH="203200" progId="Equation.3">
                  <p:embed/>
                </p:oleObj>
              </mc:Choice>
              <mc:Fallback>
                <p:oleObj name="Equation" r:id="rId8" imgW="1181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0675" y="4800600"/>
                        <a:ext cx="2295525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658467"/>
              </p:ext>
            </p:extLst>
          </p:nvPr>
        </p:nvGraphicFramePr>
        <p:xfrm>
          <a:off x="1066800" y="5832197"/>
          <a:ext cx="18700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3" name="Equation" r:id="rId10" imgW="1041400" imgH="203200" progId="Equation.3">
                  <p:embed/>
                </p:oleObj>
              </mc:Choice>
              <mc:Fallback>
                <p:oleObj name="Equation" r:id="rId10" imgW="1041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6800" y="5832197"/>
                        <a:ext cx="1870075" cy="36353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971800" y="5809972"/>
            <a:ext cx="2462213" cy="407988"/>
            <a:chOff x="2971800" y="5809972"/>
            <a:chExt cx="2462213" cy="407988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4076351"/>
                </p:ext>
              </p:extLst>
            </p:nvPr>
          </p:nvGraphicFramePr>
          <p:xfrm>
            <a:off x="3429000" y="5809972"/>
            <a:ext cx="2005013" cy="407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04" name="Equation" r:id="rId12" imgW="1117600" imgH="228600" progId="Equation.3">
                    <p:embed/>
                  </p:oleObj>
                </mc:Choice>
                <mc:Fallback>
                  <p:oleObj name="Equation" r:id="rId12" imgW="11176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429000" y="5809972"/>
                          <a:ext cx="2005013" cy="40798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2971800" y="5829300"/>
              <a:ext cx="431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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86400" y="5829300"/>
            <a:ext cx="3025775" cy="369332"/>
            <a:chOff x="5638800" y="5829300"/>
            <a:chExt cx="3025775" cy="36933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3475906"/>
                </p:ext>
              </p:extLst>
            </p:nvPr>
          </p:nvGraphicFramePr>
          <p:xfrm>
            <a:off x="6019800" y="5832197"/>
            <a:ext cx="2644775" cy="36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05" name="Equation" r:id="rId14" imgW="1473200" imgH="203200" progId="Equation.3">
                    <p:embed/>
                  </p:oleObj>
                </mc:Choice>
                <mc:Fallback>
                  <p:oleObj name="Equation" r:id="rId14" imgW="1473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019800" y="5832197"/>
                          <a:ext cx="2644775" cy="36353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5638800" y="5829300"/>
              <a:ext cx="431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ym typeface="Wingdings"/>
                </a:rPr>
                <a:t>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24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Recursion-tree method (</a:t>
            </a:r>
            <a:r>
              <a:rPr lang="zh-TW" altLang="en-US" dirty="0"/>
              <a:t>遞迴樹法</a:t>
            </a:r>
            <a:r>
              <a:rPr lang="en-US" altLang="zh-TW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Expand </a:t>
            </a:r>
            <a:r>
              <a:rPr lang="en-US" altLang="zh-TW" sz="2800" dirty="0" smtClean="0"/>
              <a:t>a </a:t>
            </a:r>
            <a:r>
              <a:rPr lang="en-US" sz="2800" dirty="0" smtClean="0"/>
              <a:t>recurrence </a:t>
            </a:r>
            <a:r>
              <a:rPr lang="en-US" sz="2800" dirty="0"/>
              <a:t>into </a:t>
            </a:r>
            <a:r>
              <a:rPr lang="en-US" sz="2800" dirty="0" smtClean="0"/>
              <a:t>a tree</a:t>
            </a:r>
          </a:p>
          <a:p>
            <a:r>
              <a:rPr lang="en-US" sz="2800" dirty="0" smtClean="0"/>
              <a:t>Sum up the cost of all nodes as an educated guess</a:t>
            </a:r>
          </a:p>
          <a:p>
            <a:r>
              <a:rPr lang="en-US" sz="2800" dirty="0" smtClean="0"/>
              <a:t>Verify the guess as in the substitution method</a:t>
            </a:r>
          </a:p>
          <a:p>
            <a:endParaRPr lang="en-US" sz="2800" dirty="0" smtClean="0"/>
          </a:p>
          <a:p>
            <a:r>
              <a:rPr lang="en-US" sz="2800" dirty="0" smtClean="0"/>
              <a:t>Advantages</a:t>
            </a:r>
          </a:p>
          <a:p>
            <a:pPr lvl="1"/>
            <a:r>
              <a:rPr lang="en-US" altLang="zh-TW" sz="2400" dirty="0" smtClean="0"/>
              <a:t>Promote intuition</a:t>
            </a:r>
          </a:p>
          <a:p>
            <a:pPr lvl="1"/>
            <a:r>
              <a:rPr lang="en-US" altLang="zh-TW" sz="2400" dirty="0" smtClean="0"/>
              <a:t>Generate good guesses </a:t>
            </a:r>
            <a:r>
              <a:rPr lang="en-US" altLang="zh-TW" sz="2400" dirty="0"/>
              <a:t>for the substitution </a:t>
            </a:r>
            <a:r>
              <a:rPr lang="en-US" altLang="zh-TW" sz="2400" dirty="0" smtClean="0"/>
              <a:t>method</a:t>
            </a:r>
            <a:endParaRPr lang="en-US" altLang="zh-TW" sz="2400" dirty="0"/>
          </a:p>
          <a:p>
            <a:pPr marL="274320" lvl="1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recursion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647374"/>
              </p:ext>
            </p:extLst>
          </p:nvPr>
        </p:nvGraphicFramePr>
        <p:xfrm>
          <a:off x="2590800" y="1447800"/>
          <a:ext cx="32797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6" name="Equation" r:id="rId4" imgW="1765300" imgH="228600" progId="Equation.3">
                  <p:embed/>
                </p:oleObj>
              </mc:Choice>
              <mc:Fallback>
                <p:oleObj name="Equation" r:id="rId4" imgW="1765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1447800"/>
                        <a:ext cx="327977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0732" y="1447800"/>
            <a:ext cx="104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Solve: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524000" y="1447800"/>
            <a:ext cx="4495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08899"/>
              </p:ext>
            </p:extLst>
          </p:nvPr>
        </p:nvGraphicFramePr>
        <p:xfrm>
          <a:off x="3771900" y="2133600"/>
          <a:ext cx="6127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7" name="Equation" r:id="rId6" imgW="330200" imgH="203200" progId="Equation.3">
                  <p:embed/>
                </p:oleObj>
              </mc:Choice>
              <mc:Fallback>
                <p:oleObj name="Equation" r:id="rId6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71900" y="2133600"/>
                        <a:ext cx="6127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48400" y="1447800"/>
            <a:ext cx="225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T(n) = </a:t>
            </a:r>
            <a:r>
              <a:rPr lang="zh-TW" altLang="en-US" dirty="0" smtClean="0"/>
              <a:t>所有節點的和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1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recursion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130473"/>
              </p:ext>
            </p:extLst>
          </p:nvPr>
        </p:nvGraphicFramePr>
        <p:xfrm>
          <a:off x="2590800" y="1447800"/>
          <a:ext cx="32797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6" name="Equation" r:id="rId4" imgW="1765300" imgH="228600" progId="Equation.3">
                  <p:embed/>
                </p:oleObj>
              </mc:Choice>
              <mc:Fallback>
                <p:oleObj name="Equation" r:id="rId4" imgW="1765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1447800"/>
                        <a:ext cx="327977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0732" y="1447800"/>
            <a:ext cx="104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Solve: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524000" y="1447800"/>
            <a:ext cx="4495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362200" y="2133600"/>
            <a:ext cx="3292475" cy="1219200"/>
            <a:chOff x="2362200" y="2133600"/>
            <a:chExt cx="3292475" cy="1219200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6776679"/>
                </p:ext>
              </p:extLst>
            </p:nvPr>
          </p:nvGraphicFramePr>
          <p:xfrm>
            <a:off x="3913188" y="2133600"/>
            <a:ext cx="33020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7" name="Equation" r:id="rId6" imgW="177800" imgH="203200" progId="Equation.3">
                    <p:embed/>
                  </p:oleObj>
                </mc:Choice>
                <mc:Fallback>
                  <p:oleObj name="Equation" r:id="rId6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913188" y="2133600"/>
                          <a:ext cx="33020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3523328"/>
                </p:ext>
              </p:extLst>
            </p:nvPr>
          </p:nvGraphicFramePr>
          <p:xfrm>
            <a:off x="2362200" y="2974975"/>
            <a:ext cx="942975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8" name="Equation" r:id="rId8" imgW="508000" imgH="203200" progId="Equation.3">
                    <p:embed/>
                  </p:oleObj>
                </mc:Choice>
                <mc:Fallback>
                  <p:oleObj name="Equation" r:id="rId8" imgW="508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362200" y="2974975"/>
                          <a:ext cx="942975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8464820"/>
                </p:ext>
              </p:extLst>
            </p:nvPr>
          </p:nvGraphicFramePr>
          <p:xfrm>
            <a:off x="4735513" y="2974975"/>
            <a:ext cx="919162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9" name="Equation" r:id="rId10" imgW="495300" imgH="203200" progId="Equation.3">
                    <p:embed/>
                  </p:oleObj>
                </mc:Choice>
                <mc:Fallback>
                  <p:oleObj name="Equation" r:id="rId10" imgW="495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735513" y="2974975"/>
                          <a:ext cx="919162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Straight Connector 11"/>
            <p:cNvCxnSpPr>
              <a:stCxn id="8" idx="2"/>
              <a:endCxn id="9" idx="0"/>
            </p:cNvCxnSpPr>
            <p:nvPr/>
          </p:nvCxnSpPr>
          <p:spPr>
            <a:xfrm flipH="1">
              <a:off x="2833687" y="2511425"/>
              <a:ext cx="1244601" cy="4635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2"/>
              <a:endCxn id="10" idx="0"/>
            </p:cNvCxnSpPr>
            <p:nvPr/>
          </p:nvCxnSpPr>
          <p:spPr>
            <a:xfrm>
              <a:off x="4078288" y="2511425"/>
              <a:ext cx="1116806" cy="4635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248400" y="1447800"/>
            <a:ext cx="225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T(n) = </a:t>
            </a:r>
            <a:r>
              <a:rPr lang="zh-TW" altLang="en-US" dirty="0" smtClean="0"/>
              <a:t>所有節點的和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5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recursion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202863"/>
              </p:ext>
            </p:extLst>
          </p:nvPr>
        </p:nvGraphicFramePr>
        <p:xfrm>
          <a:off x="2590800" y="1447800"/>
          <a:ext cx="32797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0" name="Equation" r:id="rId4" imgW="1765300" imgH="228600" progId="Equation.3">
                  <p:embed/>
                </p:oleObj>
              </mc:Choice>
              <mc:Fallback>
                <p:oleObj name="Equation" r:id="rId4" imgW="1765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1447800"/>
                        <a:ext cx="327977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0732" y="1447800"/>
            <a:ext cx="104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Solve: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524000" y="1447800"/>
            <a:ext cx="4495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965055"/>
              </p:ext>
            </p:extLst>
          </p:nvPr>
        </p:nvGraphicFramePr>
        <p:xfrm>
          <a:off x="3913188" y="2133600"/>
          <a:ext cx="330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3188" y="2133600"/>
                        <a:ext cx="330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>
            <a:stCxn id="8" idx="2"/>
            <a:endCxn id="14" idx="0"/>
          </p:cNvCxnSpPr>
          <p:nvPr/>
        </p:nvCxnSpPr>
        <p:spPr>
          <a:xfrm flipH="1">
            <a:off x="2859881" y="2511425"/>
            <a:ext cx="1218407" cy="38417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2"/>
            <a:endCxn id="20" idx="0"/>
          </p:cNvCxnSpPr>
          <p:nvPr/>
        </p:nvCxnSpPr>
        <p:spPr>
          <a:xfrm>
            <a:off x="4078288" y="2511425"/>
            <a:ext cx="1208086" cy="38417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98947"/>
              </p:ext>
            </p:extLst>
          </p:nvPr>
        </p:nvGraphicFramePr>
        <p:xfrm>
          <a:off x="2435225" y="2895600"/>
          <a:ext cx="849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2" name="Equation" r:id="rId8" imgW="457200" imgH="228600" progId="Equation.3">
                  <p:embed/>
                </p:oleObj>
              </mc:Choice>
              <mc:Fallback>
                <p:oleObj name="Equation" r:id="rId8" imgW="457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35225" y="2895600"/>
                        <a:ext cx="84931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610245"/>
              </p:ext>
            </p:extLst>
          </p:nvPr>
        </p:nvGraphicFramePr>
        <p:xfrm>
          <a:off x="1401763" y="3813175"/>
          <a:ext cx="10366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3" name="Equation" r:id="rId10" imgW="558800" imgH="203200" progId="Equation.3">
                  <p:embed/>
                </p:oleObj>
              </mc:Choice>
              <mc:Fallback>
                <p:oleObj name="Equation" r:id="rId10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01763" y="3813175"/>
                        <a:ext cx="103663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644013"/>
              </p:ext>
            </p:extLst>
          </p:nvPr>
        </p:nvGraphicFramePr>
        <p:xfrm>
          <a:off x="3048000" y="3813175"/>
          <a:ext cx="9191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4" name="Equation" r:id="rId12" imgW="495300" imgH="203200" progId="Equation.3">
                  <p:embed/>
                </p:oleObj>
              </mc:Choice>
              <mc:Fallback>
                <p:oleObj name="Equation" r:id="rId12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48000" y="3813175"/>
                        <a:ext cx="919162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>
            <a:stCxn id="14" idx="2"/>
            <a:endCxn id="16" idx="0"/>
          </p:cNvCxnSpPr>
          <p:nvPr/>
        </p:nvCxnSpPr>
        <p:spPr>
          <a:xfrm flipH="1">
            <a:off x="1920081" y="3321050"/>
            <a:ext cx="939800" cy="4921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4" idx="2"/>
            <a:endCxn id="17" idx="0"/>
          </p:cNvCxnSpPr>
          <p:nvPr/>
        </p:nvCxnSpPr>
        <p:spPr>
          <a:xfrm>
            <a:off x="2859881" y="3321050"/>
            <a:ext cx="647700" cy="4921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173969"/>
              </p:ext>
            </p:extLst>
          </p:nvPr>
        </p:nvGraphicFramePr>
        <p:xfrm>
          <a:off x="4862512" y="2895600"/>
          <a:ext cx="8477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5" name="Equation" r:id="rId14" imgW="457200" imgH="228600" progId="Equation.3">
                  <p:embed/>
                </p:oleObj>
              </mc:Choice>
              <mc:Fallback>
                <p:oleObj name="Equation" r:id="rId14" imgW="457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62512" y="2895600"/>
                        <a:ext cx="84772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844804"/>
              </p:ext>
            </p:extLst>
          </p:nvPr>
        </p:nvGraphicFramePr>
        <p:xfrm>
          <a:off x="4186238" y="3813175"/>
          <a:ext cx="9191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6" name="Equation" r:id="rId16" imgW="495300" imgH="203200" progId="Equation.3">
                  <p:embed/>
                </p:oleObj>
              </mc:Choice>
              <mc:Fallback>
                <p:oleObj name="Equation" r:id="rId16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86238" y="3813175"/>
                        <a:ext cx="919162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656028"/>
              </p:ext>
            </p:extLst>
          </p:nvPr>
        </p:nvGraphicFramePr>
        <p:xfrm>
          <a:off x="5715000" y="3813175"/>
          <a:ext cx="942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97" name="Equation" r:id="rId18" imgW="508000" imgH="203200" progId="Equation.3">
                  <p:embed/>
                </p:oleObj>
              </mc:Choice>
              <mc:Fallback>
                <p:oleObj name="Equation" r:id="rId18" imgW="50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715000" y="3813175"/>
                        <a:ext cx="9429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Connector 22"/>
          <p:cNvCxnSpPr>
            <a:stCxn id="20" idx="2"/>
            <a:endCxn id="21" idx="0"/>
          </p:cNvCxnSpPr>
          <p:nvPr/>
        </p:nvCxnSpPr>
        <p:spPr>
          <a:xfrm flipH="1">
            <a:off x="4645819" y="3321050"/>
            <a:ext cx="640555" cy="4921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2"/>
            <a:endCxn id="22" idx="0"/>
          </p:cNvCxnSpPr>
          <p:nvPr/>
        </p:nvCxnSpPr>
        <p:spPr>
          <a:xfrm>
            <a:off x="5286374" y="3321050"/>
            <a:ext cx="900113" cy="4921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48400" y="1447800"/>
            <a:ext cx="225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T(n) = </a:t>
            </a:r>
            <a:r>
              <a:rPr lang="zh-TW" altLang="en-US" dirty="0" smtClean="0"/>
              <a:t>所有節點的和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Housekeeping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r>
              <a:rPr lang="en-US" altLang="zh-TW" dirty="0" smtClean="0"/>
              <a:t>HW1 deadline 10/2 (Mon.) 12:00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Due to class rescheduling, you’re allowed to skip minihw</a:t>
            </a:r>
            <a:r>
              <a:rPr lang="en-US" altLang="zh-TW" dirty="0">
                <a:solidFill>
                  <a:srgbClr val="FF0000"/>
                </a:solidFill>
              </a:rPr>
              <a:t>#</a:t>
            </a:r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You can still submit it as a practice</a:t>
            </a:r>
          </a:p>
          <a:p>
            <a:r>
              <a:rPr lang="zh-TW" altLang="en-US" dirty="0" smtClean="0"/>
              <a:t>補課方案：</a:t>
            </a:r>
            <a:endParaRPr lang="en-US" altLang="zh-TW" dirty="0" smtClean="0"/>
          </a:p>
          <a:p>
            <a:pPr lvl="1"/>
            <a:r>
              <a:rPr lang="zh-CHT" altLang="en-US" dirty="0"/>
              <a:t>方案一：星期四下</a:t>
            </a:r>
            <a:r>
              <a:rPr lang="zh-CHT" altLang="en-US" dirty="0" smtClean="0"/>
              <a:t>午</a:t>
            </a:r>
            <a:r>
              <a:rPr lang="en-US" altLang="zh-CHT" dirty="0" smtClean="0"/>
              <a:t>14:</a:t>
            </a:r>
            <a:r>
              <a:rPr lang="en-US" altLang="zh-CHT" dirty="0"/>
              <a:t>20</a:t>
            </a:r>
            <a:r>
              <a:rPr lang="en-US" altLang="zh-CHT" dirty="0" smtClean="0"/>
              <a:t>-17:20 </a:t>
            </a:r>
            <a:r>
              <a:rPr lang="zh-CHT" altLang="en-US" dirty="0" smtClean="0"/>
              <a:t>請去聽</a:t>
            </a:r>
            <a:r>
              <a:rPr lang="zh-CHT" altLang="en-US" dirty="0"/>
              <a:t>蔡</a:t>
            </a:r>
            <a:r>
              <a:rPr lang="zh-CHT" altLang="en-US" dirty="0" smtClean="0"/>
              <a:t>老師的課</a:t>
            </a:r>
            <a:r>
              <a:rPr lang="zh-TW" altLang="en-US" dirty="0" smtClean="0"/>
              <a:t>，上</a:t>
            </a:r>
            <a:r>
              <a:rPr lang="zh-CHT" altLang="en-US" dirty="0" smtClean="0"/>
              <a:t>課地點</a:t>
            </a:r>
            <a:r>
              <a:rPr lang="zh-TW" altLang="en-US" dirty="0" smtClean="0"/>
              <a:t>會另行公布，請留意課程網站</a:t>
            </a:r>
            <a:endParaRPr lang="en-US" altLang="zh-TW" dirty="0" smtClean="0"/>
          </a:p>
          <a:p>
            <a:pPr lvl="1"/>
            <a:r>
              <a:rPr lang="zh-CHT" altLang="en-US" dirty="0" smtClean="0"/>
              <a:t>方案二</a:t>
            </a:r>
            <a:r>
              <a:rPr lang="zh-CHT" altLang="en-US" dirty="0"/>
              <a:t>：星期六早上</a:t>
            </a:r>
            <a:r>
              <a:rPr lang="en-US" altLang="zh-CHT" dirty="0" smtClean="0"/>
              <a:t>10-12</a:t>
            </a:r>
            <a:r>
              <a:rPr lang="zh-TW" altLang="en-US" dirty="0" smtClean="0"/>
              <a:t>補課，</a:t>
            </a:r>
            <a:r>
              <a:rPr lang="zh-CHT" altLang="en-US" dirty="0" smtClean="0"/>
              <a:t>我會快速</a:t>
            </a:r>
            <a:r>
              <a:rPr lang="en-US" altLang="zh-CHT" dirty="0"/>
              <a:t>cover</a:t>
            </a:r>
            <a:r>
              <a:rPr lang="zh-CHT" altLang="en-US" dirty="0"/>
              <a:t>本週投影片的內容</a:t>
            </a:r>
            <a:r>
              <a:rPr lang="zh-CHT" altLang="en-US" dirty="0" smtClean="0"/>
              <a:t>，</a:t>
            </a:r>
            <a:r>
              <a:rPr lang="zh-TW" altLang="en-US" dirty="0"/>
              <a:t>上</a:t>
            </a:r>
            <a:r>
              <a:rPr lang="zh-CHT" altLang="en-US" dirty="0"/>
              <a:t>課地點</a:t>
            </a:r>
            <a:r>
              <a:rPr lang="zh-TW" altLang="en-US" dirty="0"/>
              <a:t>會另行公布，請留意課程網站</a:t>
            </a:r>
            <a:endParaRPr lang="en-US" altLang="zh-TW" dirty="0"/>
          </a:p>
          <a:p>
            <a:pPr lvl="1"/>
            <a:r>
              <a:rPr lang="zh-CHT" altLang="en-US" dirty="0" smtClean="0"/>
              <a:t>方案三</a:t>
            </a:r>
            <a:r>
              <a:rPr lang="zh-CHT" altLang="en-US" dirty="0"/>
              <a:t>：如果方案一二都不行的話，本週</a:t>
            </a:r>
            <a:r>
              <a:rPr lang="zh-CHT" altLang="en-US" dirty="0" smtClean="0"/>
              <a:t>四</a:t>
            </a:r>
            <a:r>
              <a:rPr lang="en-US" altLang="zh-CHT" dirty="0" smtClean="0"/>
              <a:t>17:00-18:00</a:t>
            </a:r>
            <a:r>
              <a:rPr lang="zh-CHT" altLang="en-US" dirty="0" smtClean="0"/>
              <a:t>，</a:t>
            </a:r>
            <a:r>
              <a:rPr lang="zh-CHT" altLang="en-US" dirty="0"/>
              <a:t>週五下</a:t>
            </a:r>
            <a:r>
              <a:rPr lang="zh-CHT" altLang="en-US" dirty="0" smtClean="0"/>
              <a:t>午</a:t>
            </a:r>
            <a:r>
              <a:rPr lang="en-US" altLang="zh-CHT" dirty="0" smtClean="0"/>
              <a:t>16:00-18:00</a:t>
            </a:r>
            <a:r>
              <a:rPr lang="zh-CHT" altLang="en-US" dirty="0" smtClean="0"/>
              <a:t>，</a:t>
            </a:r>
            <a:r>
              <a:rPr lang="zh-CHT" altLang="en-US" dirty="0"/>
              <a:t>我會在我的辦公室</a:t>
            </a:r>
            <a:r>
              <a:rPr lang="en-US" altLang="zh-CHT" dirty="0" smtClean="0"/>
              <a:t>(R511)</a:t>
            </a:r>
            <a:r>
              <a:rPr lang="zh-TW" altLang="en-US" dirty="0" smtClean="0"/>
              <a:t>讓同學問問題</a:t>
            </a:r>
            <a:endParaRPr lang="en-US" altLang="zh-CHT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7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recursion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850201"/>
              </p:ext>
            </p:extLst>
          </p:nvPr>
        </p:nvGraphicFramePr>
        <p:xfrm>
          <a:off x="2590800" y="1447800"/>
          <a:ext cx="32797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0" name="Equation" r:id="rId4" imgW="1765300" imgH="228600" progId="Equation.3">
                  <p:embed/>
                </p:oleObj>
              </mc:Choice>
              <mc:Fallback>
                <p:oleObj name="Equation" r:id="rId4" imgW="1765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1447800"/>
                        <a:ext cx="327977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0732" y="1447800"/>
            <a:ext cx="104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Solve: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524000" y="1447800"/>
            <a:ext cx="4495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53470"/>
              </p:ext>
            </p:extLst>
          </p:nvPr>
        </p:nvGraphicFramePr>
        <p:xfrm>
          <a:off x="3913188" y="2136775"/>
          <a:ext cx="330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13188" y="2136775"/>
                        <a:ext cx="330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>
            <a:stCxn id="8" idx="2"/>
            <a:endCxn id="14" idx="0"/>
          </p:cNvCxnSpPr>
          <p:nvPr/>
        </p:nvCxnSpPr>
        <p:spPr>
          <a:xfrm flipH="1">
            <a:off x="2859881" y="2514600"/>
            <a:ext cx="1218407" cy="381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2"/>
            <a:endCxn id="20" idx="0"/>
          </p:cNvCxnSpPr>
          <p:nvPr/>
        </p:nvCxnSpPr>
        <p:spPr>
          <a:xfrm>
            <a:off x="4078288" y="2514600"/>
            <a:ext cx="1208086" cy="381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29566"/>
              </p:ext>
            </p:extLst>
          </p:nvPr>
        </p:nvGraphicFramePr>
        <p:xfrm>
          <a:off x="2435225" y="2895600"/>
          <a:ext cx="849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2" name="Equation" r:id="rId8" imgW="457200" imgH="228600" progId="Equation.3">
                  <p:embed/>
                </p:oleObj>
              </mc:Choice>
              <mc:Fallback>
                <p:oleObj name="Equation" r:id="rId8" imgW="457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35225" y="2895600"/>
                        <a:ext cx="84931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>
            <a:stCxn id="14" idx="2"/>
            <a:endCxn id="25" idx="0"/>
          </p:cNvCxnSpPr>
          <p:nvPr/>
        </p:nvCxnSpPr>
        <p:spPr>
          <a:xfrm flipH="1">
            <a:off x="1945481" y="3321050"/>
            <a:ext cx="914400" cy="43656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4" idx="2"/>
            <a:endCxn id="30" idx="0"/>
          </p:cNvCxnSpPr>
          <p:nvPr/>
        </p:nvCxnSpPr>
        <p:spPr>
          <a:xfrm>
            <a:off x="2859881" y="3321050"/>
            <a:ext cx="691357" cy="43656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649149"/>
              </p:ext>
            </p:extLst>
          </p:nvPr>
        </p:nvGraphicFramePr>
        <p:xfrm>
          <a:off x="4862512" y="2895600"/>
          <a:ext cx="8477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3" name="Equation" r:id="rId10" imgW="457200" imgH="228600" progId="Equation.3">
                  <p:embed/>
                </p:oleObj>
              </mc:Choice>
              <mc:Fallback>
                <p:oleObj name="Equation" r:id="rId10" imgW="457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2512" y="2895600"/>
                        <a:ext cx="84772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572648"/>
              </p:ext>
            </p:extLst>
          </p:nvPr>
        </p:nvGraphicFramePr>
        <p:xfrm>
          <a:off x="4233863" y="3733800"/>
          <a:ext cx="8239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4" name="Equation" r:id="rId12" imgW="444500" imgH="228600" progId="Equation.3">
                  <p:embed/>
                </p:oleObj>
              </mc:Choice>
              <mc:Fallback>
                <p:oleObj name="Equation" r:id="rId12" imgW="444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33863" y="3733800"/>
                        <a:ext cx="82391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025850"/>
              </p:ext>
            </p:extLst>
          </p:nvPr>
        </p:nvGraphicFramePr>
        <p:xfrm>
          <a:off x="5961063" y="3733800"/>
          <a:ext cx="8493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5" name="Equation" r:id="rId14" imgW="457200" imgH="228600" progId="Equation.3">
                  <p:embed/>
                </p:oleObj>
              </mc:Choice>
              <mc:Fallback>
                <p:oleObj name="Equation" r:id="rId14" imgW="457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61063" y="3733800"/>
                        <a:ext cx="84931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Connector 22"/>
          <p:cNvCxnSpPr>
            <a:stCxn id="20" idx="2"/>
            <a:endCxn id="21" idx="0"/>
          </p:cNvCxnSpPr>
          <p:nvPr/>
        </p:nvCxnSpPr>
        <p:spPr>
          <a:xfrm flipH="1">
            <a:off x="4645819" y="3321050"/>
            <a:ext cx="640555" cy="4127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2"/>
            <a:endCxn id="22" idx="0"/>
          </p:cNvCxnSpPr>
          <p:nvPr/>
        </p:nvCxnSpPr>
        <p:spPr>
          <a:xfrm>
            <a:off x="5286374" y="3321050"/>
            <a:ext cx="1099345" cy="4127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929100"/>
              </p:ext>
            </p:extLst>
          </p:nvPr>
        </p:nvGraphicFramePr>
        <p:xfrm>
          <a:off x="1462088" y="3757612"/>
          <a:ext cx="9667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6" name="Equation" r:id="rId16" imgW="520700" imgH="228600" progId="Equation.3">
                  <p:embed/>
                </p:oleObj>
              </mc:Choice>
              <mc:Fallback>
                <p:oleObj name="Equation" r:id="rId16" imgW="52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62088" y="3757612"/>
                        <a:ext cx="96678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196486"/>
              </p:ext>
            </p:extLst>
          </p:nvPr>
        </p:nvGraphicFramePr>
        <p:xfrm>
          <a:off x="339725" y="4703763"/>
          <a:ext cx="9890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7" name="Equation" r:id="rId18" imgW="533400" imgH="228600" progId="Equation.3">
                  <p:embed/>
                </p:oleObj>
              </mc:Choice>
              <mc:Fallback>
                <p:oleObj name="Equation" r:id="rId18" imgW="533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9725" y="4703763"/>
                        <a:ext cx="989013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353059"/>
              </p:ext>
            </p:extLst>
          </p:nvPr>
        </p:nvGraphicFramePr>
        <p:xfrm>
          <a:off x="1447800" y="4727575"/>
          <a:ext cx="1060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8" name="Equation" r:id="rId20" imgW="571500" imgH="203200" progId="Equation.3">
                  <p:embed/>
                </p:oleObj>
              </mc:Choice>
              <mc:Fallback>
                <p:oleObj name="Equation" r:id="rId20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447800" y="4727575"/>
                        <a:ext cx="1060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/>
          <p:cNvCxnSpPr>
            <a:stCxn id="25" idx="2"/>
            <a:endCxn id="26" idx="0"/>
          </p:cNvCxnSpPr>
          <p:nvPr/>
        </p:nvCxnSpPr>
        <p:spPr>
          <a:xfrm flipH="1">
            <a:off x="834231" y="4183062"/>
            <a:ext cx="1111250" cy="5445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2"/>
            <a:endCxn id="27" idx="0"/>
          </p:cNvCxnSpPr>
          <p:nvPr/>
        </p:nvCxnSpPr>
        <p:spPr>
          <a:xfrm>
            <a:off x="1945481" y="4183062"/>
            <a:ext cx="32544" cy="5445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782356"/>
              </p:ext>
            </p:extLst>
          </p:nvPr>
        </p:nvGraphicFramePr>
        <p:xfrm>
          <a:off x="3138488" y="3757613"/>
          <a:ext cx="8255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9" name="Equation" r:id="rId22" imgW="444500" imgH="228600" progId="Equation.3">
                  <p:embed/>
                </p:oleObj>
              </mc:Choice>
              <mc:Fallback>
                <p:oleObj name="Equation" r:id="rId22" imgW="444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138488" y="3757613"/>
                        <a:ext cx="82550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512350"/>
              </p:ext>
            </p:extLst>
          </p:nvPr>
        </p:nvGraphicFramePr>
        <p:xfrm>
          <a:off x="2514600" y="4727575"/>
          <a:ext cx="10588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0" name="Equation" r:id="rId24" imgW="571500" imgH="203200" progId="Equation.3">
                  <p:embed/>
                </p:oleObj>
              </mc:Choice>
              <mc:Fallback>
                <p:oleObj name="Equation" r:id="rId2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14600" y="4727575"/>
                        <a:ext cx="1058862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743458"/>
              </p:ext>
            </p:extLst>
          </p:nvPr>
        </p:nvGraphicFramePr>
        <p:xfrm>
          <a:off x="3505200" y="4727575"/>
          <a:ext cx="103663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1" name="Equation" r:id="rId26" imgW="558800" imgH="203200" progId="Equation.3">
                  <p:embed/>
                </p:oleObj>
              </mc:Choice>
              <mc:Fallback>
                <p:oleObj name="Equation" r:id="rId26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505200" y="4727575"/>
                        <a:ext cx="103663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/>
          <p:cNvCxnSpPr>
            <a:stCxn id="30" idx="2"/>
            <a:endCxn id="31" idx="0"/>
          </p:cNvCxnSpPr>
          <p:nvPr/>
        </p:nvCxnSpPr>
        <p:spPr>
          <a:xfrm flipH="1">
            <a:off x="3044031" y="4183063"/>
            <a:ext cx="507207" cy="5445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0" idx="2"/>
            <a:endCxn id="32" idx="0"/>
          </p:cNvCxnSpPr>
          <p:nvPr/>
        </p:nvCxnSpPr>
        <p:spPr>
          <a:xfrm>
            <a:off x="3551238" y="4183063"/>
            <a:ext cx="472280" cy="5445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81600" y="4648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 rot="17166412">
            <a:off x="526762" y="51582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224636"/>
              </p:ext>
            </p:extLst>
          </p:nvPr>
        </p:nvGraphicFramePr>
        <p:xfrm>
          <a:off x="457200" y="5791200"/>
          <a:ext cx="5651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2" name="Equation" r:id="rId28" imgW="304800" imgH="203200" progId="Equation.3">
                  <p:embed/>
                </p:oleObj>
              </mc:Choice>
              <mc:Fallback>
                <p:oleObj name="Equation" r:id="rId28" imgW="304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57200" y="5791200"/>
                        <a:ext cx="5651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2819400" y="5410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793019"/>
              </p:ext>
            </p:extLst>
          </p:nvPr>
        </p:nvGraphicFramePr>
        <p:xfrm>
          <a:off x="8305800" y="2133600"/>
          <a:ext cx="330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3" name="Equation" r:id="rId30" imgW="177800" imgH="203200" progId="Equation.3">
                  <p:embed/>
                </p:oleObj>
              </mc:Choice>
              <mc:Fallback>
                <p:oleObj name="Equation" r:id="rId30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05800" y="2133600"/>
                        <a:ext cx="330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248887"/>
              </p:ext>
            </p:extLst>
          </p:nvPr>
        </p:nvGraphicFramePr>
        <p:xfrm>
          <a:off x="7950200" y="2667000"/>
          <a:ext cx="6604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4" name="Equation" r:id="rId31" imgW="355600" imgH="393700" progId="Equation.3">
                  <p:embed/>
                </p:oleObj>
              </mc:Choice>
              <mc:Fallback>
                <p:oleObj name="Equation" r:id="rId31" imgW="355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950200" y="2667000"/>
                        <a:ext cx="660400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962322"/>
              </p:ext>
            </p:extLst>
          </p:nvPr>
        </p:nvGraphicFramePr>
        <p:xfrm>
          <a:off x="7620000" y="3429000"/>
          <a:ext cx="10144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5" name="Equation" r:id="rId33" imgW="546100" imgH="457200" progId="Equation.3">
                  <p:embed/>
                </p:oleObj>
              </mc:Choice>
              <mc:Fallback>
                <p:oleObj name="Equation" r:id="rId33" imgW="546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620000" y="3429000"/>
                        <a:ext cx="1014413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559251"/>
              </p:ext>
            </p:extLst>
          </p:nvPr>
        </p:nvGraphicFramePr>
        <p:xfrm>
          <a:off x="7631113" y="4267200"/>
          <a:ext cx="9921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6" name="Equation" r:id="rId35" imgW="533400" imgH="457200" progId="Equation.3">
                  <p:embed/>
                </p:oleObj>
              </mc:Choice>
              <mc:Fallback>
                <p:oleObj name="Equation" r:id="rId35" imgW="53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631113" y="4267200"/>
                        <a:ext cx="992187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6324600" y="5029199"/>
            <a:ext cx="2743200" cy="646331"/>
            <a:chOff x="6324600" y="5029199"/>
            <a:chExt cx="2743200" cy="646331"/>
          </a:xfrm>
        </p:grpSpPr>
        <p:sp>
          <p:nvSpPr>
            <p:cNvPr id="56" name="TextBox 55"/>
            <p:cNvSpPr txBox="1"/>
            <p:nvPr/>
          </p:nvSpPr>
          <p:spPr>
            <a:xfrm rot="16200000">
              <a:off x="7786301" y="51676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6324600" y="5638800"/>
              <a:ext cx="274320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553200" y="518160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244790" y="6019800"/>
            <a:ext cx="10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T(n) ≤ </a:t>
            </a:r>
            <a:endParaRPr lang="en-US" sz="2400" dirty="0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169800"/>
              </p:ext>
            </p:extLst>
          </p:nvPr>
        </p:nvGraphicFramePr>
        <p:xfrm>
          <a:off x="5410200" y="5715000"/>
          <a:ext cx="342106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7" name="Equation" r:id="rId37" imgW="1841500" imgH="520700" progId="Equation.3">
                  <p:embed/>
                </p:oleObj>
              </mc:Choice>
              <mc:Fallback>
                <p:oleObj name="Equation" r:id="rId37" imgW="18415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410200" y="5715000"/>
                        <a:ext cx="3421063" cy="96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6248400" y="1447800"/>
            <a:ext cx="225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T(n) = </a:t>
            </a:r>
            <a:r>
              <a:rPr lang="zh-TW" altLang="en-US" dirty="0" smtClean="0"/>
              <a:t>所有節點的和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Geometric series (</a:t>
            </a:r>
            <a:r>
              <a:rPr lang="zh-TW" altLang="en-US" dirty="0" smtClean="0"/>
              <a:t>幾何數列</a:t>
            </a:r>
            <a:r>
              <a:rPr lang="en-US" altLang="zh-TW" dirty="0" smtClean="0"/>
              <a:t> or </a:t>
            </a:r>
            <a:r>
              <a:rPr lang="zh-TW" altLang="en-US" dirty="0" smtClean="0"/>
              <a:t>等比數列</a:t>
            </a:r>
            <a:r>
              <a:rPr lang="en-US" altLang="zh-TW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819653"/>
              </p:ext>
            </p:extLst>
          </p:nvPr>
        </p:nvGraphicFramePr>
        <p:xfrm>
          <a:off x="2514600" y="1828800"/>
          <a:ext cx="3421063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4" name="Equation" r:id="rId3" imgW="1841500" imgH="1562100" progId="Equation.3">
                  <p:embed/>
                </p:oleObj>
              </mc:Choice>
              <mc:Fallback>
                <p:oleObj name="Equation" r:id="rId3" imgW="1841500" imgH="156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600" y="1828800"/>
                        <a:ext cx="3421063" cy="290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95400" y="1981200"/>
            <a:ext cx="100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T(n) ≤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1" y="5029200"/>
            <a:ext cx="739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induction to prove correctness</a:t>
            </a:r>
          </a:p>
        </p:txBody>
      </p:sp>
    </p:spTree>
    <p:extLst>
      <p:ext uri="{BB962C8B-B14F-4D97-AF65-F5344CB8AC3E}">
        <p14:creationId xmlns:p14="http://schemas.microsoft.com/office/powerpoint/2010/main" val="168165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/>
            <a:r>
              <a:rPr lang="en-US" dirty="0"/>
              <a:t>Master method </a:t>
            </a:r>
            <a:r>
              <a:rPr lang="en-US" dirty="0" smtClean="0"/>
              <a:t>(</a:t>
            </a:r>
            <a:r>
              <a:rPr lang="zh-TW" altLang="en-US" dirty="0" smtClean="0"/>
              <a:t>套公式大法</a:t>
            </a:r>
            <a:r>
              <a:rPr lang="en-US" altLang="zh-TW" dirty="0" smtClean="0"/>
              <a:t>or</a:t>
            </a:r>
            <a:r>
              <a:rPr lang="zh-TW" altLang="en-US" dirty="0" smtClean="0"/>
              <a:t>大師法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creen Shot 2014-09-17 at 9.22.5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600200"/>
            <a:ext cx="8991600" cy="41377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2401" y="2667000"/>
            <a:ext cx="8762998" cy="609600"/>
            <a:chOff x="152401" y="2667000"/>
            <a:chExt cx="6015278" cy="609600"/>
          </a:xfrm>
        </p:grpSpPr>
        <p:sp>
          <p:nvSpPr>
            <p:cNvPr id="6" name="Rectangle 5"/>
            <p:cNvSpPr/>
            <p:nvPr/>
          </p:nvSpPr>
          <p:spPr>
            <a:xfrm>
              <a:off x="152401" y="2743200"/>
              <a:ext cx="2092271" cy="457200"/>
            </a:xfrm>
            <a:prstGeom prst="rect">
              <a:avLst/>
            </a:prstGeom>
            <a:noFill/>
            <a:ln w="28575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Left Arrow Callout 6"/>
            <p:cNvSpPr/>
            <p:nvPr/>
          </p:nvSpPr>
          <p:spPr>
            <a:xfrm>
              <a:off x="2296978" y="2667000"/>
              <a:ext cx="3870701" cy="609600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9198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/>
                <a:t>只有這種形式才能套</a:t>
              </a:r>
              <a:r>
                <a:rPr lang="en-US" altLang="zh-TW" sz="2400" dirty="0" smtClean="0"/>
                <a:t>master theorem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42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Understanding master theorem via recursion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50732" y="1748135"/>
            <a:ext cx="104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Solve: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524000" y="1748135"/>
            <a:ext cx="4495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785418"/>
              </p:ext>
            </p:extLst>
          </p:nvPr>
        </p:nvGraphicFramePr>
        <p:xfrm>
          <a:off x="3044825" y="2362200"/>
          <a:ext cx="6127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4" name="Equation" r:id="rId4" imgW="330200" imgH="203200" progId="Equation.3">
                  <p:embed/>
                </p:oleObj>
              </mc:Choice>
              <mc:Fallback>
                <p:oleObj name="Equation" r:id="rId4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825" y="2362200"/>
                        <a:ext cx="6127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457200" y="4219297"/>
            <a:ext cx="565150" cy="1644928"/>
            <a:chOff x="457200" y="4219297"/>
            <a:chExt cx="565150" cy="1644928"/>
          </a:xfrm>
        </p:grpSpPr>
        <p:sp>
          <p:nvSpPr>
            <p:cNvPr id="35" name="TextBox 34"/>
            <p:cNvSpPr txBox="1"/>
            <p:nvPr/>
          </p:nvSpPr>
          <p:spPr>
            <a:xfrm rot="17166412">
              <a:off x="212456" y="4618880"/>
              <a:ext cx="116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3832895"/>
                </p:ext>
              </p:extLst>
            </p:nvPr>
          </p:nvGraphicFramePr>
          <p:xfrm>
            <a:off x="457200" y="5486400"/>
            <a:ext cx="565150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45" name="Equation" r:id="rId6" imgW="304800" imgH="203200" progId="Equation.3">
                    <p:embed/>
                  </p:oleObj>
                </mc:Choice>
                <mc:Fallback>
                  <p:oleObj name="Equation" r:id="rId6" imgW="304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7200" y="5486400"/>
                          <a:ext cx="565150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943674"/>
              </p:ext>
            </p:extLst>
          </p:nvPr>
        </p:nvGraphicFramePr>
        <p:xfrm>
          <a:off x="8164513" y="2395538"/>
          <a:ext cx="6127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6" name="Equation" r:id="rId8" imgW="330200" imgH="203200" progId="Equation.3">
                  <p:embed/>
                </p:oleObj>
              </mc:Choice>
              <mc:Fallback>
                <p:oleObj name="Equation" r:id="rId8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64513" y="2395538"/>
                        <a:ext cx="61277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017264"/>
              </p:ext>
            </p:extLst>
          </p:nvPr>
        </p:nvGraphicFramePr>
        <p:xfrm>
          <a:off x="7750175" y="3124200"/>
          <a:ext cx="10604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7" name="Equation" r:id="rId10" imgW="571500" imgH="241300" progId="Equation.3">
                  <p:embed/>
                </p:oleObj>
              </mc:Choice>
              <mc:Fallback>
                <p:oleObj name="Equation" r:id="rId10" imgW="57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50175" y="3124200"/>
                        <a:ext cx="10604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501116"/>
              </p:ext>
            </p:extLst>
          </p:nvPr>
        </p:nvGraphicFramePr>
        <p:xfrm>
          <a:off x="2590800" y="1748135"/>
          <a:ext cx="316774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8" name="Equation" r:id="rId12" imgW="1409700" imgH="203200" progId="Equation.3">
                  <p:embed/>
                </p:oleObj>
              </mc:Choice>
              <mc:Fallback>
                <p:oleObj name="Equation" r:id="rId12" imgW="140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90800" y="1748135"/>
                        <a:ext cx="316774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09600" y="2740025"/>
            <a:ext cx="5110163" cy="836613"/>
            <a:chOff x="609600" y="2740025"/>
            <a:chExt cx="5110163" cy="836613"/>
          </a:xfrm>
        </p:grpSpPr>
        <p:grpSp>
          <p:nvGrpSpPr>
            <p:cNvPr id="5" name="Group 4"/>
            <p:cNvGrpSpPr/>
            <p:nvPr/>
          </p:nvGrpSpPr>
          <p:grpSpPr>
            <a:xfrm>
              <a:off x="609600" y="2740025"/>
              <a:ext cx="5110163" cy="836613"/>
              <a:chOff x="609600" y="2740025"/>
              <a:chExt cx="5110163" cy="836613"/>
            </a:xfrm>
          </p:grpSpPr>
          <p:cxnSp>
            <p:nvCxnSpPr>
              <p:cNvPr id="12" name="Straight Connector 11"/>
              <p:cNvCxnSpPr>
                <a:stCxn id="8" idx="2"/>
                <a:endCxn id="47" idx="0"/>
              </p:cNvCxnSpPr>
              <p:nvPr/>
            </p:nvCxnSpPr>
            <p:spPr>
              <a:xfrm flipH="1">
                <a:off x="1069181" y="2740025"/>
                <a:ext cx="2282031" cy="4572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8" idx="2"/>
                <a:endCxn id="43" idx="0"/>
              </p:cNvCxnSpPr>
              <p:nvPr/>
            </p:nvCxnSpPr>
            <p:spPr>
              <a:xfrm>
                <a:off x="3351212" y="2740025"/>
                <a:ext cx="1908969" cy="3810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9451609"/>
                  </p:ext>
                </p:extLst>
              </p:nvPr>
            </p:nvGraphicFramePr>
            <p:xfrm>
              <a:off x="2438400" y="3143250"/>
              <a:ext cx="919163" cy="379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49" name="Equation" r:id="rId14" imgW="495300" imgH="203200" progId="Equation.3">
                      <p:embed/>
                    </p:oleObj>
                  </mc:Choice>
                  <mc:Fallback>
                    <p:oleObj name="Equation" r:id="rId14" imgW="4953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2438400" y="3143250"/>
                            <a:ext cx="919163" cy="3794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4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7219769"/>
                  </p:ext>
                </p:extLst>
              </p:nvPr>
            </p:nvGraphicFramePr>
            <p:xfrm>
              <a:off x="4800600" y="3121025"/>
              <a:ext cx="919163" cy="379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50" name="Equation" r:id="rId16" imgW="495300" imgH="203200" progId="Equation.3">
                      <p:embed/>
                    </p:oleObj>
                  </mc:Choice>
                  <mc:Fallback>
                    <p:oleObj name="Equation" r:id="rId16" imgW="4953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800600" y="3121025"/>
                            <a:ext cx="919163" cy="3794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4" name="Straight Connector 43"/>
              <p:cNvCxnSpPr>
                <a:stCxn id="8" idx="2"/>
                <a:endCxn id="14" idx="0"/>
              </p:cNvCxnSpPr>
              <p:nvPr/>
            </p:nvCxnSpPr>
            <p:spPr>
              <a:xfrm flipH="1">
                <a:off x="2897981" y="2740025"/>
                <a:ext cx="453231" cy="40322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7" name="Object 4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8441868"/>
                  </p:ext>
                </p:extLst>
              </p:nvPr>
            </p:nvGraphicFramePr>
            <p:xfrm>
              <a:off x="609600" y="3197225"/>
              <a:ext cx="919163" cy="379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51" name="Equation" r:id="rId17" imgW="495300" imgH="203200" progId="Equation.3">
                      <p:embed/>
                    </p:oleObj>
                  </mc:Choice>
                  <mc:Fallback>
                    <p:oleObj name="Equation" r:id="rId17" imgW="4953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609600" y="3197225"/>
                            <a:ext cx="919163" cy="3794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1" name="TextBox 60"/>
            <p:cNvSpPr txBox="1"/>
            <p:nvPr/>
          </p:nvSpPr>
          <p:spPr>
            <a:xfrm>
              <a:off x="3733800" y="31972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4900" y="2511425"/>
            <a:ext cx="2400504" cy="520700"/>
            <a:chOff x="2374900" y="2511425"/>
            <a:chExt cx="2400504" cy="520700"/>
          </a:xfrm>
        </p:grpSpPr>
        <p:sp>
          <p:nvSpPr>
            <p:cNvPr id="40" name="Freeform 39"/>
            <p:cNvSpPr/>
            <p:nvPr/>
          </p:nvSpPr>
          <p:spPr>
            <a:xfrm>
              <a:off x="2374900" y="2790825"/>
              <a:ext cx="1943100" cy="241300"/>
            </a:xfrm>
            <a:custGeom>
              <a:avLst/>
              <a:gdLst>
                <a:gd name="connsiteX0" fmla="*/ 0 w 1943100"/>
                <a:gd name="connsiteY0" fmla="*/ 0 h 241300"/>
                <a:gd name="connsiteX1" fmla="*/ 901700 w 1943100"/>
                <a:gd name="connsiteY1" fmla="*/ 241300 h 241300"/>
                <a:gd name="connsiteX2" fmla="*/ 1943100 w 1943100"/>
                <a:gd name="connsiteY2" fmla="*/ 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3100" h="241300">
                  <a:moveTo>
                    <a:pt x="0" y="0"/>
                  </a:moveTo>
                  <a:cubicBezTo>
                    <a:pt x="288925" y="120650"/>
                    <a:pt x="577850" y="241300"/>
                    <a:pt x="901700" y="241300"/>
                  </a:cubicBezTo>
                  <a:cubicBezTo>
                    <a:pt x="1225550" y="241300"/>
                    <a:pt x="1943100" y="0"/>
                    <a:pt x="1943100" y="0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343400" y="2511425"/>
              <a:ext cx="432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solidFill>
                    <a:srgbClr val="0000FF"/>
                  </a:solidFill>
                </a:rPr>
                <a:t>a</a:t>
              </a:r>
              <a:endParaRPr lang="en-US" sz="2400" i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863" y="3576638"/>
            <a:ext cx="4819868" cy="1244600"/>
            <a:chOff x="169863" y="3576638"/>
            <a:chExt cx="4819868" cy="1244600"/>
          </a:xfrm>
        </p:grpSpPr>
        <p:sp>
          <p:nvSpPr>
            <p:cNvPr id="67" name="TextBox 66"/>
            <p:cNvSpPr txBox="1"/>
            <p:nvPr/>
          </p:nvSpPr>
          <p:spPr>
            <a:xfrm>
              <a:off x="2057400" y="434022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69863" y="3576638"/>
              <a:ext cx="4819868" cy="1244600"/>
              <a:chOff x="169863" y="3576638"/>
              <a:chExt cx="4819868" cy="124460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343400" y="388302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69863" y="3576638"/>
                <a:ext cx="3476625" cy="1244600"/>
                <a:chOff x="169863" y="3576638"/>
                <a:chExt cx="3476625" cy="1244600"/>
              </a:xfrm>
            </p:grpSpPr>
            <p:cxnSp>
              <p:nvCxnSpPr>
                <p:cNvPr id="18" name="Straight Connector 17"/>
                <p:cNvCxnSpPr>
                  <a:stCxn id="47" idx="2"/>
                  <a:endCxn id="65" idx="0"/>
                </p:cNvCxnSpPr>
                <p:nvPr/>
              </p:nvCxnSpPr>
              <p:spPr>
                <a:xfrm flipH="1">
                  <a:off x="688181" y="3576638"/>
                  <a:ext cx="381000" cy="84137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stCxn id="47" idx="2"/>
                  <a:endCxn id="63" idx="0"/>
                </p:cNvCxnSpPr>
                <p:nvPr/>
              </p:nvCxnSpPr>
              <p:spPr>
                <a:xfrm>
                  <a:off x="1069181" y="3576638"/>
                  <a:ext cx="609600" cy="787399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47" idx="2"/>
                  <a:endCxn id="64" idx="0"/>
                </p:cNvCxnSpPr>
                <p:nvPr/>
              </p:nvCxnSpPr>
              <p:spPr>
                <a:xfrm>
                  <a:off x="1069181" y="3576638"/>
                  <a:ext cx="2057400" cy="787399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63" name="Object 6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7598103"/>
                    </p:ext>
                  </p:extLst>
                </p:nvPr>
              </p:nvGraphicFramePr>
              <p:xfrm>
                <a:off x="1160463" y="4340225"/>
                <a:ext cx="1038225" cy="4270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252" name="Equation" r:id="rId18" imgW="558800" imgH="228600" progId="Equation.3">
                        <p:embed/>
                      </p:oleObj>
                    </mc:Choice>
                    <mc:Fallback>
                      <p:oleObj name="Equation" r:id="rId18" imgW="558800" imgH="2286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0463" y="4340225"/>
                              <a:ext cx="1038225" cy="42703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4" name="Object 6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7586812"/>
                    </p:ext>
                  </p:extLst>
                </p:nvPr>
              </p:nvGraphicFramePr>
              <p:xfrm>
                <a:off x="2608263" y="4340225"/>
                <a:ext cx="1038225" cy="4270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253" name="Equation" r:id="rId20" imgW="558800" imgH="228600" progId="Equation.3">
                        <p:embed/>
                      </p:oleObj>
                    </mc:Choice>
                    <mc:Fallback>
                      <p:oleObj name="Equation" r:id="rId20" imgW="558800" imgH="2286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608263" y="4340225"/>
                              <a:ext cx="1038225" cy="42703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18587159"/>
                    </p:ext>
                  </p:extLst>
                </p:nvPr>
              </p:nvGraphicFramePr>
              <p:xfrm>
                <a:off x="169863" y="4394200"/>
                <a:ext cx="1038225" cy="4270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254" name="Equation" r:id="rId22" imgW="558800" imgH="228600" progId="Equation.3">
                        <p:embed/>
                      </p:oleObj>
                    </mc:Choice>
                    <mc:Fallback>
                      <p:oleObj name="Equation" r:id="rId22" imgW="558800" imgH="2286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69863" y="4394200"/>
                              <a:ext cx="1038225" cy="42703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8" name="Freeform 67"/>
                <p:cNvSpPr/>
                <p:nvPr/>
              </p:nvSpPr>
              <p:spPr>
                <a:xfrm>
                  <a:off x="228600" y="3883025"/>
                  <a:ext cx="1943100" cy="241300"/>
                </a:xfrm>
                <a:custGeom>
                  <a:avLst/>
                  <a:gdLst>
                    <a:gd name="connsiteX0" fmla="*/ 0 w 1943100"/>
                    <a:gd name="connsiteY0" fmla="*/ 0 h 241300"/>
                    <a:gd name="connsiteX1" fmla="*/ 901700 w 1943100"/>
                    <a:gd name="connsiteY1" fmla="*/ 241300 h 241300"/>
                    <a:gd name="connsiteX2" fmla="*/ 1943100 w 1943100"/>
                    <a:gd name="connsiteY2" fmla="*/ 0 h 24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43100" h="241300">
                      <a:moveTo>
                        <a:pt x="0" y="0"/>
                      </a:moveTo>
                      <a:cubicBezTo>
                        <a:pt x="288925" y="120650"/>
                        <a:pt x="577850" y="241300"/>
                        <a:pt x="901700" y="241300"/>
                      </a:cubicBezTo>
                      <a:cubicBezTo>
                        <a:pt x="1225550" y="241300"/>
                        <a:pt x="1943100" y="0"/>
                        <a:pt x="1943100" y="0"/>
                      </a:cubicBezTo>
                    </a:path>
                  </a:pathLst>
                </a:custGeom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2197100" y="3603625"/>
                  <a:ext cx="4320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i="1" dirty="0" smtClean="0">
                      <a:solidFill>
                        <a:srgbClr val="0000FF"/>
                      </a:solidFill>
                    </a:rPr>
                    <a:t>a</a:t>
                  </a:r>
                  <a:endParaRPr lang="en-US" sz="2400" i="1" dirty="0">
                    <a:solidFill>
                      <a:srgbClr val="0000FF"/>
                    </a:solidFill>
                  </a:endParaRPr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6629400" y="4183063"/>
            <a:ext cx="2405063" cy="1727200"/>
            <a:chOff x="6629400" y="4183063"/>
            <a:chExt cx="2405063" cy="1727200"/>
          </a:xfrm>
        </p:grpSpPr>
        <p:graphicFrame>
          <p:nvGraphicFramePr>
            <p:cNvPr id="70" name="Object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2189219"/>
                </p:ext>
              </p:extLst>
            </p:nvPr>
          </p:nvGraphicFramePr>
          <p:xfrm>
            <a:off x="7489825" y="4183063"/>
            <a:ext cx="1320800" cy="541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55" name="Equation" r:id="rId24" imgW="711200" imgH="292100" progId="Equation.3">
                    <p:embed/>
                  </p:oleObj>
                </mc:Choice>
                <mc:Fallback>
                  <p:oleObj name="Equation" r:id="rId24" imgW="711200" imgH="292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7489825" y="4183063"/>
                          <a:ext cx="1320800" cy="541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0522040"/>
                </p:ext>
              </p:extLst>
            </p:nvPr>
          </p:nvGraphicFramePr>
          <p:xfrm>
            <a:off x="6629400" y="5486400"/>
            <a:ext cx="2405063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56" name="Equation" r:id="rId26" imgW="1295400" imgH="228600" progId="Equation.3">
                    <p:embed/>
                  </p:oleObj>
                </mc:Choice>
                <mc:Fallback>
                  <p:oleObj name="Equation" r:id="rId26" imgW="1295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6629400" y="5486400"/>
                          <a:ext cx="2405063" cy="423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TextBox 71"/>
            <p:cNvSpPr txBox="1"/>
            <p:nvPr/>
          </p:nvSpPr>
          <p:spPr>
            <a:xfrm rot="16200000">
              <a:off x="7786301" y="48628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43600" y="2286000"/>
            <a:ext cx="1582484" cy="3581400"/>
            <a:chOff x="5943600" y="2286000"/>
            <a:chExt cx="1582484" cy="3581400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6629400" y="2286000"/>
              <a:ext cx="0" cy="3581400"/>
            </a:xfrm>
            <a:prstGeom prst="straightConnector1">
              <a:avLst/>
            </a:prstGeom>
            <a:ln>
              <a:solidFill>
                <a:srgbClr val="0000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943600" y="3962400"/>
              <a:ext cx="158248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</a:t>
              </a:r>
              <a:r>
                <a:rPr lang="en-US" sz="2400" dirty="0" smtClean="0"/>
                <a:t>=log</a:t>
              </a:r>
              <a:r>
                <a:rPr lang="en-US" sz="2400" baseline="-25000" dirty="0" smtClean="0"/>
                <a:t>b</a:t>
              </a:r>
              <a:r>
                <a:rPr lang="en-US" sz="2400" dirty="0" smtClean="0"/>
                <a:t>n+1</a:t>
              </a:r>
              <a:endParaRPr lang="en-US" sz="2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67400" y="5486400"/>
            <a:ext cx="3124200" cy="995065"/>
            <a:chOff x="5867400" y="5486400"/>
            <a:chExt cx="3124200" cy="995065"/>
          </a:xfrm>
        </p:grpSpPr>
        <p:grpSp>
          <p:nvGrpSpPr>
            <p:cNvPr id="45" name="Group 44"/>
            <p:cNvGrpSpPr/>
            <p:nvPr/>
          </p:nvGrpSpPr>
          <p:grpSpPr>
            <a:xfrm>
              <a:off x="5867400" y="5486400"/>
              <a:ext cx="3124200" cy="457200"/>
              <a:chOff x="5943600" y="5181600"/>
              <a:chExt cx="3124200" cy="45720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43600" y="5638800"/>
                <a:ext cx="3124200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6019800" y="5181600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</a:t>
                </a:r>
                <a:endParaRPr lang="en-US" dirty="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5867400" y="6019800"/>
              <a:ext cx="1356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Total = ?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67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r>
              <a:rPr lang="en-US" dirty="0"/>
              <a:t>a ≥ </a:t>
            </a:r>
            <a:r>
              <a:rPr lang="en-US" dirty="0" smtClean="0"/>
              <a:t>1, the </a:t>
            </a:r>
            <a:r>
              <a:rPr lang="en-US" dirty="0"/>
              <a:t>number of </a:t>
            </a:r>
            <a:r>
              <a:rPr lang="en-US" dirty="0" err="1" smtClean="0"/>
              <a:t>subproblems</a:t>
            </a:r>
            <a:endParaRPr lang="en-US" dirty="0"/>
          </a:p>
          <a:p>
            <a:r>
              <a:rPr lang="en-US" dirty="0" smtClean="0"/>
              <a:t>b </a:t>
            </a:r>
            <a:r>
              <a:rPr lang="en-US" dirty="0"/>
              <a:t>&gt; 1</a:t>
            </a:r>
            <a:r>
              <a:rPr lang="en-US" dirty="0" smtClean="0"/>
              <a:t>, the </a:t>
            </a:r>
            <a:r>
              <a:rPr lang="en-US" dirty="0"/>
              <a:t>factor by which the </a:t>
            </a:r>
            <a:r>
              <a:rPr lang="en-US" dirty="0" err="1"/>
              <a:t>subproblem</a:t>
            </a:r>
            <a:r>
              <a:rPr lang="en-US" dirty="0"/>
              <a:t> size </a:t>
            </a:r>
            <a:r>
              <a:rPr lang="en-US" dirty="0" smtClean="0"/>
              <a:t>decreases</a:t>
            </a:r>
            <a:endParaRPr lang="en-US" dirty="0"/>
          </a:p>
          <a:p>
            <a:r>
              <a:rPr lang="en-US" dirty="0" smtClean="0"/>
              <a:t>f</a:t>
            </a:r>
            <a:r>
              <a:rPr lang="en-US" dirty="0"/>
              <a:t>(n) = work to divide</a:t>
            </a:r>
            <a:r>
              <a:rPr lang="en-US" dirty="0" smtClean="0"/>
              <a:t>/combine </a:t>
            </a:r>
            <a:r>
              <a:rPr lang="en-US" dirty="0" err="1" smtClean="0"/>
              <a:t>subproblems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比較</a:t>
            </a:r>
            <a:r>
              <a:rPr lang="en-US" altLang="zh-TW" dirty="0" smtClean="0"/>
              <a:t>        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          </a:t>
            </a:r>
            <a:r>
              <a:rPr lang="zh-TW" altLang="en-US" dirty="0" smtClean="0"/>
              <a:t>，有三種可能的情況：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Case </a:t>
            </a:r>
            <a:r>
              <a:rPr lang="en-US" dirty="0"/>
              <a:t>1</a:t>
            </a:r>
            <a:r>
              <a:rPr lang="en-US" dirty="0" smtClean="0"/>
              <a:t>:          grows </a:t>
            </a:r>
            <a:r>
              <a:rPr lang="en-US" dirty="0" err="1" smtClean="0"/>
              <a:t>polynomially</a:t>
            </a:r>
            <a:r>
              <a:rPr lang="en-US" dirty="0" smtClean="0"/>
              <a:t> slower than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Case 2</a:t>
            </a:r>
            <a:r>
              <a:rPr lang="en-US" dirty="0" smtClean="0"/>
              <a:t>:           and          grow at similar rates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Case </a:t>
            </a:r>
            <a:r>
              <a:rPr lang="en-US" dirty="0" smtClean="0"/>
              <a:t>3</a:t>
            </a:r>
            <a:r>
              <a:rPr lang="en-US" dirty="0"/>
              <a:t>:          grows </a:t>
            </a:r>
            <a:r>
              <a:rPr lang="en-US" dirty="0" err="1"/>
              <a:t>polynomially</a:t>
            </a:r>
            <a:r>
              <a:rPr lang="en-US" dirty="0"/>
              <a:t> </a:t>
            </a:r>
            <a:r>
              <a:rPr lang="en-US" dirty="0" smtClean="0"/>
              <a:t>faster than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551237"/>
              </p:ext>
            </p:extLst>
          </p:nvPr>
        </p:nvGraphicFramePr>
        <p:xfrm>
          <a:off x="457200" y="1524000"/>
          <a:ext cx="316774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4" name="Equation" r:id="rId4" imgW="1409700" imgH="203200" progId="Equation.3">
                  <p:embed/>
                </p:oleObj>
              </mc:Choice>
              <mc:Fallback>
                <p:oleObj name="Equation" r:id="rId4" imgW="140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524000"/>
                        <a:ext cx="316774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655762" y="4648200"/>
            <a:ext cx="5799137" cy="457200"/>
            <a:chOff x="1655762" y="4648200"/>
            <a:chExt cx="5799137" cy="457200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0668151"/>
                </p:ext>
              </p:extLst>
            </p:nvPr>
          </p:nvGraphicFramePr>
          <p:xfrm>
            <a:off x="6684962" y="4648200"/>
            <a:ext cx="769937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5" name="Equation" r:id="rId6" imgW="342900" imgH="203200" progId="Equation.3">
                    <p:embed/>
                  </p:oleObj>
                </mc:Choice>
                <mc:Fallback>
                  <p:oleObj name="Equation" r:id="rId6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684962" y="4648200"/>
                          <a:ext cx="769937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3887430"/>
                </p:ext>
              </p:extLst>
            </p:nvPr>
          </p:nvGraphicFramePr>
          <p:xfrm>
            <a:off x="1655762" y="4648200"/>
            <a:ext cx="741362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6" name="Equation" r:id="rId8" imgW="330200" imgH="203200" progId="Equation.3">
                    <p:embed/>
                  </p:oleObj>
                </mc:Choice>
                <mc:Fallback>
                  <p:oleObj name="Equation" r:id="rId8" imgW="330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655762" y="4648200"/>
                          <a:ext cx="741362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1143000" y="4191000"/>
            <a:ext cx="1968499" cy="533400"/>
            <a:chOff x="1143000" y="4191000"/>
            <a:chExt cx="1968499" cy="533400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9096519"/>
                </p:ext>
              </p:extLst>
            </p:nvPr>
          </p:nvGraphicFramePr>
          <p:xfrm>
            <a:off x="1143000" y="4267200"/>
            <a:ext cx="741362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7" name="Equation" r:id="rId10" imgW="330200" imgH="203200" progId="Equation.3">
                    <p:embed/>
                  </p:oleObj>
                </mc:Choice>
                <mc:Fallback>
                  <p:oleObj name="Equation" r:id="rId10" imgW="330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43000" y="4267200"/>
                          <a:ext cx="741362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1161930"/>
                </p:ext>
              </p:extLst>
            </p:nvPr>
          </p:nvGraphicFramePr>
          <p:xfrm>
            <a:off x="2341562" y="4191000"/>
            <a:ext cx="769937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8" name="Equation" r:id="rId11" imgW="342900" imgH="203200" progId="Equation.3">
                    <p:embed/>
                  </p:oleObj>
                </mc:Choice>
                <mc:Fallback>
                  <p:oleObj name="Equation" r:id="rId11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341562" y="4191000"/>
                          <a:ext cx="769937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7"/>
          <p:cNvGrpSpPr/>
          <p:nvPr/>
        </p:nvGrpSpPr>
        <p:grpSpPr>
          <a:xfrm>
            <a:off x="1655762" y="5105400"/>
            <a:ext cx="2154238" cy="457200"/>
            <a:chOff x="1655762" y="5105400"/>
            <a:chExt cx="2154238" cy="457200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5798508"/>
                </p:ext>
              </p:extLst>
            </p:nvPr>
          </p:nvGraphicFramePr>
          <p:xfrm>
            <a:off x="1655762" y="5105400"/>
            <a:ext cx="741362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9" name="Equation" r:id="rId12" imgW="330200" imgH="203200" progId="Equation.3">
                    <p:embed/>
                  </p:oleObj>
                </mc:Choice>
                <mc:Fallback>
                  <p:oleObj name="Equation" r:id="rId12" imgW="330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655762" y="5105400"/>
                          <a:ext cx="741362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8567001"/>
                </p:ext>
              </p:extLst>
            </p:nvPr>
          </p:nvGraphicFramePr>
          <p:xfrm>
            <a:off x="3040063" y="5105400"/>
            <a:ext cx="769937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0" name="Equation" r:id="rId13" imgW="342900" imgH="203200" progId="Equation.3">
                    <p:embed/>
                  </p:oleObj>
                </mc:Choice>
                <mc:Fallback>
                  <p:oleObj name="Equation" r:id="rId13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40063" y="5105400"/>
                          <a:ext cx="769937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1655762" y="5486400"/>
            <a:ext cx="5722937" cy="533400"/>
            <a:chOff x="1655762" y="5486400"/>
            <a:chExt cx="5722937" cy="533400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7999312"/>
                </p:ext>
              </p:extLst>
            </p:nvPr>
          </p:nvGraphicFramePr>
          <p:xfrm>
            <a:off x="6608762" y="5486400"/>
            <a:ext cx="769937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1" name="Equation" r:id="rId14" imgW="342900" imgH="203200" progId="Equation.3">
                    <p:embed/>
                  </p:oleObj>
                </mc:Choice>
                <mc:Fallback>
                  <p:oleObj name="Equation" r:id="rId14" imgW="342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608762" y="5486400"/>
                          <a:ext cx="769937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4407281"/>
                </p:ext>
              </p:extLst>
            </p:nvPr>
          </p:nvGraphicFramePr>
          <p:xfrm>
            <a:off x="1655762" y="5562600"/>
            <a:ext cx="741362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2" name="Equation" r:id="rId15" imgW="330200" imgH="203200" progId="Equation.3">
                    <p:embed/>
                  </p:oleObj>
                </mc:Choice>
                <mc:Fallback>
                  <p:oleObj name="Equation" r:id="rId15" imgW="330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655762" y="5562600"/>
                          <a:ext cx="741362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784652"/>
              </p:ext>
            </p:extLst>
          </p:nvPr>
        </p:nvGraphicFramePr>
        <p:xfrm>
          <a:off x="457201" y="3384550"/>
          <a:ext cx="6553200" cy="490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3" name="Equation" r:id="rId16" imgW="3060700" imgH="228600" progId="Equation.3">
                  <p:embed/>
                </p:oleObj>
              </mc:Choice>
              <mc:Fallback>
                <p:oleObj name="Equation" r:id="rId16" imgW="306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201" y="3384550"/>
                        <a:ext cx="6553200" cy="490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61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1: Total cost dominated by cost of leaves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        grows </a:t>
            </a:r>
            <a:r>
              <a:rPr lang="en-US" dirty="0" err="1"/>
              <a:t>polynomially</a:t>
            </a:r>
            <a:r>
              <a:rPr lang="en-US" dirty="0"/>
              <a:t> slower than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265842"/>
              </p:ext>
            </p:extLst>
          </p:nvPr>
        </p:nvGraphicFramePr>
        <p:xfrm>
          <a:off x="5715000" y="1447800"/>
          <a:ext cx="7699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6" name="Equation" r:id="rId4" imgW="342900" imgH="203200" progId="Equation.3">
                  <p:embed/>
                </p:oleObj>
              </mc:Choice>
              <mc:Fallback>
                <p:oleObj name="Equation" r:id="rId4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15000" y="1447800"/>
                        <a:ext cx="7699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989268"/>
              </p:ext>
            </p:extLst>
          </p:nvPr>
        </p:nvGraphicFramePr>
        <p:xfrm>
          <a:off x="685800" y="1447800"/>
          <a:ext cx="7413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7" name="Equation" r:id="rId6" imgW="330200" imgH="203200" progId="Equation.3">
                  <p:embed/>
                </p:oleObj>
              </mc:Choice>
              <mc:Fallback>
                <p:oleObj name="Equation" r:id="rId6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1447800"/>
                        <a:ext cx="74136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800542"/>
              </p:ext>
            </p:extLst>
          </p:nvPr>
        </p:nvGraphicFramePr>
        <p:xfrm>
          <a:off x="8305800" y="2667000"/>
          <a:ext cx="23653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8" name="Equation" r:id="rId8" imgW="127000" imgH="139700" progId="Equation.3">
                  <p:embed/>
                </p:oleObj>
              </mc:Choice>
              <mc:Fallback>
                <p:oleObj name="Equation" r:id="rId8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05800" y="2667000"/>
                        <a:ext cx="236537" cy="26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18203"/>
              </p:ext>
            </p:extLst>
          </p:nvPr>
        </p:nvGraphicFramePr>
        <p:xfrm>
          <a:off x="8229600" y="3276600"/>
          <a:ext cx="4476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9" name="Equation" r:id="rId10" imgW="241300" imgH="393700" progId="Equation.3">
                  <p:embed/>
                </p:oleObj>
              </mc:Choice>
              <mc:Fallback>
                <p:oleObj name="Equation" r:id="rId10" imgW="241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29600" y="3276600"/>
                        <a:ext cx="447675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196579"/>
              </p:ext>
            </p:extLst>
          </p:nvPr>
        </p:nvGraphicFramePr>
        <p:xfrm>
          <a:off x="8153400" y="4267200"/>
          <a:ext cx="566737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0" name="Equation" r:id="rId12" imgW="304800" imgH="406400" progId="Equation.3">
                  <p:embed/>
                </p:oleObj>
              </mc:Choice>
              <mc:Fallback>
                <p:oleObj name="Equation" r:id="rId12" imgW="3048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153400" y="4267200"/>
                        <a:ext cx="566737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7010400" y="4953000"/>
            <a:ext cx="1911350" cy="1484313"/>
            <a:chOff x="7010400" y="4953000"/>
            <a:chExt cx="1911350" cy="1484313"/>
          </a:xfrm>
        </p:grpSpPr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643228"/>
                </p:ext>
              </p:extLst>
            </p:nvPr>
          </p:nvGraphicFramePr>
          <p:xfrm>
            <a:off x="7010400" y="5562600"/>
            <a:ext cx="1911350" cy="874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91" name="Equation" r:id="rId14" imgW="1028700" imgH="469900" progId="Equation.3">
                    <p:embed/>
                  </p:oleObj>
                </mc:Choice>
                <mc:Fallback>
                  <p:oleObj name="Equation" r:id="rId14" imgW="10287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010400" y="5562600"/>
                          <a:ext cx="1911350" cy="874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 rot="16200000">
              <a:off x="7950368" y="50915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9863" y="2670175"/>
            <a:ext cx="5016500" cy="3502025"/>
            <a:chOff x="169863" y="2670175"/>
            <a:chExt cx="5016500" cy="3502025"/>
          </a:xfrm>
        </p:grpSpPr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2589030"/>
                </p:ext>
              </p:extLst>
            </p:nvPr>
          </p:nvGraphicFramePr>
          <p:xfrm>
            <a:off x="3044825" y="2670175"/>
            <a:ext cx="612775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92" name="Equation" r:id="rId16" imgW="330200" imgH="203200" progId="Equation.3">
                    <p:embed/>
                  </p:oleObj>
                </mc:Choice>
                <mc:Fallback>
                  <p:oleObj name="Equation" r:id="rId16" imgW="330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044825" y="2670175"/>
                          <a:ext cx="612775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" name="Group 37"/>
            <p:cNvGrpSpPr/>
            <p:nvPr/>
          </p:nvGrpSpPr>
          <p:grpSpPr>
            <a:xfrm>
              <a:off x="457200" y="4527272"/>
              <a:ext cx="565150" cy="1644928"/>
              <a:chOff x="457200" y="4219297"/>
              <a:chExt cx="565150" cy="1644928"/>
            </a:xfrm>
          </p:grpSpPr>
          <p:sp>
            <p:nvSpPr>
              <p:cNvPr id="39" name="TextBox 38"/>
              <p:cNvSpPr txBox="1"/>
              <p:nvPr/>
            </p:nvSpPr>
            <p:spPr>
              <a:xfrm rot="17166412">
                <a:off x="212456" y="4618880"/>
                <a:ext cx="1168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  <p:graphicFrame>
            <p:nvGraphicFramePr>
              <p:cNvPr id="40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7772521"/>
                  </p:ext>
                </p:extLst>
              </p:nvPr>
            </p:nvGraphicFramePr>
            <p:xfrm>
              <a:off x="457200" y="5486400"/>
              <a:ext cx="565150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493" name="Equation" r:id="rId18" imgW="304800" imgH="203200" progId="Equation.3">
                      <p:embed/>
                    </p:oleObj>
                  </mc:Choice>
                  <mc:Fallback>
                    <p:oleObj name="Equation" r:id="rId18" imgW="3048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57200" y="5486400"/>
                            <a:ext cx="565150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" name="Group 40"/>
            <p:cNvGrpSpPr/>
            <p:nvPr/>
          </p:nvGrpSpPr>
          <p:grpSpPr>
            <a:xfrm>
              <a:off x="609600" y="3124200"/>
              <a:ext cx="4576763" cy="760413"/>
              <a:chOff x="609600" y="2816225"/>
              <a:chExt cx="4576763" cy="76041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609600" y="2816225"/>
                <a:ext cx="4576763" cy="760413"/>
                <a:chOff x="609600" y="2816225"/>
                <a:chExt cx="4576763" cy="760413"/>
              </a:xfrm>
            </p:grpSpPr>
            <p:cxnSp>
              <p:nvCxnSpPr>
                <p:cNvPr id="44" name="Straight Connector 43"/>
                <p:cNvCxnSpPr>
                  <a:stCxn id="37" idx="2"/>
                  <a:endCxn id="49" idx="0"/>
                </p:cNvCxnSpPr>
                <p:nvPr/>
              </p:nvCxnSpPr>
              <p:spPr>
                <a:xfrm flipH="1">
                  <a:off x="1069181" y="2819400"/>
                  <a:ext cx="2282031" cy="37782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>
                  <a:endCxn id="47" idx="0"/>
                </p:cNvCxnSpPr>
                <p:nvPr/>
              </p:nvCxnSpPr>
              <p:spPr>
                <a:xfrm>
                  <a:off x="3352800" y="2816225"/>
                  <a:ext cx="1373981" cy="30480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6" name="Object 4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9669234"/>
                    </p:ext>
                  </p:extLst>
                </p:nvPr>
              </p:nvGraphicFramePr>
              <p:xfrm>
                <a:off x="2438400" y="3143250"/>
                <a:ext cx="919163" cy="3794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6494" name="Equation" r:id="rId20" imgW="495300" imgH="203200" progId="Equation.3">
                        <p:embed/>
                      </p:oleObj>
                    </mc:Choice>
                    <mc:Fallback>
                      <p:oleObj name="Equation" r:id="rId20" imgW="4953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38400" y="3143250"/>
                              <a:ext cx="919163" cy="3794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7" name="Object 4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26548704"/>
                    </p:ext>
                  </p:extLst>
                </p:nvPr>
              </p:nvGraphicFramePr>
              <p:xfrm>
                <a:off x="4267200" y="3121025"/>
                <a:ext cx="919163" cy="3794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6495" name="Equation" r:id="rId22" imgW="495300" imgH="203200" progId="Equation.3">
                        <p:embed/>
                      </p:oleObj>
                    </mc:Choice>
                    <mc:Fallback>
                      <p:oleObj name="Equation" r:id="rId22" imgW="4953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267200" y="3121025"/>
                              <a:ext cx="919163" cy="3794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48" name="Straight Connector 47"/>
                <p:cNvCxnSpPr>
                  <a:stCxn id="37" idx="2"/>
                  <a:endCxn id="46" idx="0"/>
                </p:cNvCxnSpPr>
                <p:nvPr/>
              </p:nvCxnSpPr>
              <p:spPr>
                <a:xfrm flipH="1">
                  <a:off x="2897981" y="2819400"/>
                  <a:ext cx="453231" cy="32385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9" name="Object 4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54244851"/>
                    </p:ext>
                  </p:extLst>
                </p:nvPr>
              </p:nvGraphicFramePr>
              <p:xfrm>
                <a:off x="609600" y="3197225"/>
                <a:ext cx="919163" cy="3794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6496" name="Equation" r:id="rId23" imgW="495300" imgH="203200" progId="Equation.3">
                        <p:embed/>
                      </p:oleObj>
                    </mc:Choice>
                    <mc:Fallback>
                      <p:oleObj name="Equation" r:id="rId23" imgW="4953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9600" y="3197225"/>
                              <a:ext cx="919163" cy="3794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3" name="TextBox 42"/>
              <p:cNvSpPr txBox="1"/>
              <p:nvPr/>
            </p:nvSpPr>
            <p:spPr>
              <a:xfrm>
                <a:off x="3733800" y="319722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374900" y="2819400"/>
              <a:ext cx="2400504" cy="520700"/>
              <a:chOff x="2374900" y="2511425"/>
              <a:chExt cx="2400504" cy="52070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374900" y="2790825"/>
                <a:ext cx="1943100" cy="241300"/>
              </a:xfrm>
              <a:custGeom>
                <a:avLst/>
                <a:gdLst>
                  <a:gd name="connsiteX0" fmla="*/ 0 w 1943100"/>
                  <a:gd name="connsiteY0" fmla="*/ 0 h 241300"/>
                  <a:gd name="connsiteX1" fmla="*/ 901700 w 1943100"/>
                  <a:gd name="connsiteY1" fmla="*/ 241300 h 241300"/>
                  <a:gd name="connsiteX2" fmla="*/ 1943100 w 1943100"/>
                  <a:gd name="connsiteY2" fmla="*/ 0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00" h="241300">
                    <a:moveTo>
                      <a:pt x="0" y="0"/>
                    </a:moveTo>
                    <a:cubicBezTo>
                      <a:pt x="288925" y="120650"/>
                      <a:pt x="577850" y="241300"/>
                      <a:pt x="901700" y="241300"/>
                    </a:cubicBezTo>
                    <a:cubicBezTo>
                      <a:pt x="1225550" y="241300"/>
                      <a:pt x="1943100" y="0"/>
                      <a:pt x="1943100" y="0"/>
                    </a:cubicBezTo>
                  </a:path>
                </a:pathLst>
              </a:cu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43400" y="2511425"/>
                <a:ext cx="4320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srgbClr val="0000FF"/>
                    </a:solidFill>
                  </a:rPr>
                  <a:t>a</a:t>
                </a:r>
                <a:endParaRPr lang="en-US" sz="2400" i="1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69863" y="3911600"/>
              <a:ext cx="4402137" cy="1217613"/>
              <a:chOff x="169863" y="3911600"/>
              <a:chExt cx="4402137" cy="1217613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2057400" y="464820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169863" y="3911600"/>
                <a:ext cx="4402137" cy="1217613"/>
                <a:chOff x="169863" y="3603625"/>
                <a:chExt cx="4402137" cy="1217613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3925669" y="3883025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……</a:t>
                  </a:r>
                  <a:endParaRPr lang="en-US" dirty="0"/>
                </a:p>
              </p:txBody>
            </p:sp>
            <p:grpSp>
              <p:nvGrpSpPr>
                <p:cNvPr id="56" name="Group 55"/>
                <p:cNvGrpSpPr/>
                <p:nvPr/>
              </p:nvGrpSpPr>
              <p:grpSpPr>
                <a:xfrm>
                  <a:off x="169863" y="3603625"/>
                  <a:ext cx="3476625" cy="1217613"/>
                  <a:chOff x="169863" y="3603625"/>
                  <a:chExt cx="3476625" cy="1217613"/>
                </a:xfrm>
              </p:grpSpPr>
              <p:cxnSp>
                <p:nvCxnSpPr>
                  <p:cNvPr id="57" name="Straight Connector 56"/>
                  <p:cNvCxnSpPr>
                    <a:stCxn id="49" idx="2"/>
                    <a:endCxn id="62" idx="0"/>
                  </p:cNvCxnSpPr>
                  <p:nvPr/>
                </p:nvCxnSpPr>
                <p:spPr>
                  <a:xfrm flipH="1">
                    <a:off x="688975" y="3656013"/>
                    <a:ext cx="380206" cy="738187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49" idx="2"/>
                    <a:endCxn id="60" idx="0"/>
                  </p:cNvCxnSpPr>
                  <p:nvPr/>
                </p:nvCxnSpPr>
                <p:spPr>
                  <a:xfrm>
                    <a:off x="1069181" y="3656013"/>
                    <a:ext cx="610394" cy="684212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/>
                  <p:cNvCxnSpPr>
                    <a:stCxn id="49" idx="2"/>
                    <a:endCxn id="61" idx="0"/>
                  </p:cNvCxnSpPr>
                  <p:nvPr/>
                </p:nvCxnSpPr>
                <p:spPr>
                  <a:xfrm>
                    <a:off x="1069181" y="3656013"/>
                    <a:ext cx="2058194" cy="684212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60" name="Object 5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33303190"/>
                      </p:ext>
                    </p:extLst>
                  </p:nvPr>
                </p:nvGraphicFramePr>
                <p:xfrm>
                  <a:off x="1160463" y="4340225"/>
                  <a:ext cx="1038225" cy="42703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6497" name="Equation" r:id="rId24" imgW="558800" imgH="228600" progId="Equation.3">
                          <p:embed/>
                        </p:oleObj>
                      </mc:Choice>
                      <mc:Fallback>
                        <p:oleObj name="Equation" r:id="rId24" imgW="558800" imgH="2286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60463" y="4340225"/>
                                <a:ext cx="1038225" cy="42703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1" name="Object 60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280325787"/>
                      </p:ext>
                    </p:extLst>
                  </p:nvPr>
                </p:nvGraphicFramePr>
                <p:xfrm>
                  <a:off x="2608263" y="4340225"/>
                  <a:ext cx="1038225" cy="42703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6498" name="Equation" r:id="rId26" imgW="558800" imgH="228600" progId="Equation.3">
                          <p:embed/>
                        </p:oleObj>
                      </mc:Choice>
                      <mc:Fallback>
                        <p:oleObj name="Equation" r:id="rId26" imgW="558800" imgH="2286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608263" y="4340225"/>
                                <a:ext cx="1038225" cy="42703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2" name="Object 61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94287130"/>
                      </p:ext>
                    </p:extLst>
                  </p:nvPr>
                </p:nvGraphicFramePr>
                <p:xfrm>
                  <a:off x="169863" y="4394200"/>
                  <a:ext cx="1038225" cy="42703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6499" name="Equation" r:id="rId28" imgW="558800" imgH="228600" progId="Equation.3">
                          <p:embed/>
                        </p:oleObj>
                      </mc:Choice>
                      <mc:Fallback>
                        <p:oleObj name="Equation" r:id="rId28" imgW="558800" imgH="2286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69863" y="4394200"/>
                                <a:ext cx="1038225" cy="42703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63" name="Freeform 62"/>
                  <p:cNvSpPr/>
                  <p:nvPr/>
                </p:nvSpPr>
                <p:spPr>
                  <a:xfrm>
                    <a:off x="228600" y="3883025"/>
                    <a:ext cx="1943100" cy="241300"/>
                  </a:xfrm>
                  <a:custGeom>
                    <a:avLst/>
                    <a:gdLst>
                      <a:gd name="connsiteX0" fmla="*/ 0 w 1943100"/>
                      <a:gd name="connsiteY0" fmla="*/ 0 h 241300"/>
                      <a:gd name="connsiteX1" fmla="*/ 901700 w 1943100"/>
                      <a:gd name="connsiteY1" fmla="*/ 241300 h 241300"/>
                      <a:gd name="connsiteX2" fmla="*/ 1943100 w 1943100"/>
                      <a:gd name="connsiteY2" fmla="*/ 0 h 24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43100" h="241300">
                        <a:moveTo>
                          <a:pt x="0" y="0"/>
                        </a:moveTo>
                        <a:cubicBezTo>
                          <a:pt x="288925" y="120650"/>
                          <a:pt x="577850" y="241300"/>
                          <a:pt x="901700" y="241300"/>
                        </a:cubicBezTo>
                        <a:cubicBezTo>
                          <a:pt x="1225550" y="241300"/>
                          <a:pt x="1943100" y="0"/>
                          <a:pt x="1943100" y="0"/>
                        </a:cubicBezTo>
                      </a:path>
                    </a:pathLst>
                  </a:custGeom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197100" y="3603625"/>
                    <a:ext cx="43200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i="1" dirty="0" smtClean="0">
                        <a:solidFill>
                          <a:srgbClr val="0000FF"/>
                        </a:solidFill>
                      </a:rPr>
                      <a:t>a</a:t>
                    </a:r>
                    <a:endParaRPr lang="en-US" sz="2400" i="1" dirty="0">
                      <a:solidFill>
                        <a:srgbClr val="0000FF"/>
                      </a:solidFill>
                    </a:endParaRPr>
                  </a:p>
                </p:txBody>
              </p:sp>
            </p:grpSp>
          </p:grpSp>
        </p:grpSp>
      </p:grp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270198"/>
              </p:ext>
            </p:extLst>
          </p:nvPr>
        </p:nvGraphicFramePr>
        <p:xfrm>
          <a:off x="6059488" y="2667000"/>
          <a:ext cx="6127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0" name="Equation" r:id="rId30" imgW="330200" imgH="203200" progId="Equation.3">
                  <p:embed/>
                </p:oleObj>
              </mc:Choice>
              <mc:Fallback>
                <p:oleObj name="Equation" r:id="rId30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9488" y="2667000"/>
                        <a:ext cx="612775" cy="3778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560650"/>
              </p:ext>
            </p:extLst>
          </p:nvPr>
        </p:nvGraphicFramePr>
        <p:xfrm>
          <a:off x="5645150" y="3395662"/>
          <a:ext cx="10604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1" name="Equation" r:id="rId32" imgW="571500" imgH="241300" progId="Equation.3">
                  <p:embed/>
                </p:oleObj>
              </mc:Choice>
              <mc:Fallback>
                <p:oleObj name="Equation" r:id="rId32" imgW="57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645150" y="3395662"/>
                        <a:ext cx="1060450" cy="447675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511913"/>
              </p:ext>
            </p:extLst>
          </p:nvPr>
        </p:nvGraphicFramePr>
        <p:xfrm>
          <a:off x="5384800" y="4454525"/>
          <a:ext cx="13208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2" name="Equation" r:id="rId34" imgW="711200" imgH="292100" progId="Equation.3">
                  <p:embed/>
                </p:oleObj>
              </mc:Choice>
              <mc:Fallback>
                <p:oleObj name="Equation" r:id="rId34" imgW="711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384800" y="4454525"/>
                        <a:ext cx="1320800" cy="541337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724140"/>
              </p:ext>
            </p:extLst>
          </p:nvPr>
        </p:nvGraphicFramePr>
        <p:xfrm>
          <a:off x="5562600" y="5748338"/>
          <a:ext cx="1108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03" name="Equation" r:id="rId36" imgW="596900" imgH="228600" progId="Equation.3">
                  <p:embed/>
                </p:oleObj>
              </mc:Choice>
              <mc:Fallback>
                <p:oleObj name="Equation" r:id="rId36" imgW="596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562600" y="5748338"/>
                        <a:ext cx="1108075" cy="423862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Rectangle 77"/>
          <p:cNvSpPr/>
          <p:nvPr/>
        </p:nvSpPr>
        <p:spPr>
          <a:xfrm>
            <a:off x="7010400" y="5562600"/>
            <a:ext cx="1905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533400" y="2057400"/>
            <a:ext cx="4953000" cy="461665"/>
            <a:chOff x="533400" y="2057400"/>
            <a:chExt cx="4953000" cy="461665"/>
          </a:xfrm>
        </p:grpSpPr>
        <p:grpSp>
          <p:nvGrpSpPr>
            <p:cNvPr id="65" name="Group 64"/>
            <p:cNvGrpSpPr/>
            <p:nvPr/>
          </p:nvGrpSpPr>
          <p:grpSpPr>
            <a:xfrm>
              <a:off x="533400" y="2057400"/>
              <a:ext cx="4953000" cy="461665"/>
              <a:chOff x="1828800" y="2052935"/>
              <a:chExt cx="4953000" cy="46166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037651" y="2052935"/>
                <a:ext cx="629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Ex:</a:t>
                </a:r>
                <a:endParaRPr lang="en-US" sz="24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828800" y="2052935"/>
                <a:ext cx="49530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9544802"/>
                  </p:ext>
                </p:extLst>
              </p:nvPr>
            </p:nvGraphicFramePr>
            <p:xfrm>
              <a:off x="2755900" y="2052935"/>
              <a:ext cx="2682875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504" name="Equation" r:id="rId38" imgW="1193800" imgH="203200" progId="Equation.3">
                      <p:embed/>
                    </p:oleObj>
                  </mc:Choice>
                  <mc:Fallback>
                    <p:oleObj name="Equation" r:id="rId38" imgW="11938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2755900" y="2052935"/>
                            <a:ext cx="2682875" cy="457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0" name="Object 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6062317"/>
                </p:ext>
              </p:extLst>
            </p:nvPr>
          </p:nvGraphicFramePr>
          <p:xfrm>
            <a:off x="4343400" y="2088706"/>
            <a:ext cx="1036638" cy="4258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05" name="Equation" r:id="rId40" imgW="495300" imgH="203200" progId="Equation.3">
                    <p:embed/>
                  </p:oleObj>
                </mc:Choice>
                <mc:Fallback>
                  <p:oleObj name="Equation" r:id="rId40" imgW="495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4343400" y="2088706"/>
                          <a:ext cx="1036638" cy="4258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5779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067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1: Total cost dominated by cost of leaves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633236"/>
              </p:ext>
            </p:extLst>
          </p:nvPr>
        </p:nvGraphicFramePr>
        <p:xfrm>
          <a:off x="2197100" y="1958975"/>
          <a:ext cx="4057650" cy="264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9" name="Equation" r:id="rId4" imgW="2184400" imgH="1422400" progId="Equation.3">
                  <p:embed/>
                </p:oleObj>
              </mc:Choice>
              <mc:Fallback>
                <p:oleObj name="Equation" r:id="rId4" imgW="21844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7100" y="1958975"/>
                        <a:ext cx="4057650" cy="2649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66800" y="2133600"/>
            <a:ext cx="1014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T(n) </a:t>
            </a:r>
            <a:r>
              <a:rPr lang="en-US" sz="2400" dirty="0"/>
              <a:t>=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00" y="4876800"/>
            <a:ext cx="8991600" cy="1079500"/>
            <a:chOff x="304800" y="4876800"/>
            <a:chExt cx="8991600" cy="1079500"/>
          </a:xfrm>
        </p:grpSpPr>
        <p:pic>
          <p:nvPicPr>
            <p:cNvPr id="8" name="Picture 7" descr="Screen Shot 2014-09-17 at 9.22.51 PM.pn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4800" y="5410200"/>
              <a:ext cx="8991600" cy="5461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4800" y="4876800"/>
              <a:ext cx="4957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Same as applying master theorem:</a:t>
              </a:r>
              <a:endParaRPr lang="en-US" sz="24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9600" y="5943600"/>
            <a:ext cx="4464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.g., setting </a:t>
            </a:r>
            <a:r>
              <a:rPr lang="en-US" dirty="0" err="1" smtClean="0"/>
              <a:t>ε</a:t>
            </a:r>
            <a:r>
              <a:rPr lang="en-US" dirty="0" smtClean="0"/>
              <a:t> = 0.1 satisfies this condition</a:t>
            </a:r>
          </a:p>
          <a:p>
            <a:r>
              <a:rPr lang="en-US" dirty="0" smtClean="0"/>
              <a:t>F(n) = n, </a:t>
            </a:r>
            <a:r>
              <a:rPr lang="en-US" dirty="0" err="1" smtClean="0"/>
              <a:t>n</a:t>
            </a:r>
            <a:r>
              <a:rPr lang="en-US" baseline="30000" dirty="0" err="1" smtClean="0"/>
              <a:t>log</a:t>
            </a:r>
            <a:r>
              <a:rPr lang="en-US" sz="1200" baseline="30000" dirty="0" err="1" smtClean="0"/>
              <a:t>b</a:t>
            </a:r>
            <a:r>
              <a:rPr lang="en-US" baseline="30000" dirty="0" err="1" smtClean="0"/>
              <a:t>a</a:t>
            </a:r>
            <a:r>
              <a:rPr lang="en-US" dirty="0"/>
              <a:t> </a:t>
            </a:r>
            <a:r>
              <a:rPr lang="en-US" dirty="0" smtClean="0"/>
              <a:t>= n</a:t>
            </a:r>
            <a:r>
              <a:rPr lang="en-US" baseline="30000" dirty="0" smtClean="0"/>
              <a:t>1.58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66800" y="1443335"/>
            <a:ext cx="4953000" cy="461665"/>
            <a:chOff x="533400" y="2057400"/>
            <a:chExt cx="4953000" cy="461665"/>
          </a:xfrm>
        </p:grpSpPr>
        <p:grpSp>
          <p:nvGrpSpPr>
            <p:cNvPr id="15" name="Group 14"/>
            <p:cNvGrpSpPr/>
            <p:nvPr/>
          </p:nvGrpSpPr>
          <p:grpSpPr>
            <a:xfrm>
              <a:off x="533400" y="2057400"/>
              <a:ext cx="4953000" cy="461665"/>
              <a:chOff x="1828800" y="2052935"/>
              <a:chExt cx="4953000" cy="46166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037651" y="2052935"/>
                <a:ext cx="629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Ex:</a:t>
                </a:r>
                <a:endParaRPr lang="en-US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828800" y="2052935"/>
                <a:ext cx="49530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9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7775485"/>
                  </p:ext>
                </p:extLst>
              </p:nvPr>
            </p:nvGraphicFramePr>
            <p:xfrm>
              <a:off x="2755900" y="2052935"/>
              <a:ext cx="2682875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40" name="Equation" r:id="rId7" imgW="1193800" imgH="203200" progId="Equation.3">
                      <p:embed/>
                    </p:oleObj>
                  </mc:Choice>
                  <mc:Fallback>
                    <p:oleObj name="Equation" r:id="rId7" imgW="11938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755900" y="2052935"/>
                            <a:ext cx="2682875" cy="457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148232"/>
                </p:ext>
              </p:extLst>
            </p:nvPr>
          </p:nvGraphicFramePr>
          <p:xfrm>
            <a:off x="4343400" y="2088706"/>
            <a:ext cx="1036638" cy="4258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41" name="Equation" r:id="rId9" imgW="495300" imgH="203200" progId="Equation.3">
                    <p:embed/>
                  </p:oleObj>
                </mc:Choice>
                <mc:Fallback>
                  <p:oleObj name="Equation" r:id="rId9" imgW="495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343400" y="2088706"/>
                          <a:ext cx="1036638" cy="4258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8783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458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2: Total cost evenly distributed among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         and          </a:t>
            </a:r>
            <a:r>
              <a:rPr lang="en-US" dirty="0"/>
              <a:t>grow at similar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522561"/>
              </p:ext>
            </p:extLst>
          </p:nvPr>
        </p:nvGraphicFramePr>
        <p:xfrm>
          <a:off x="2057400" y="1447800"/>
          <a:ext cx="7699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0" name="Equation" r:id="rId4" imgW="342900" imgH="203200" progId="Equation.3">
                  <p:embed/>
                </p:oleObj>
              </mc:Choice>
              <mc:Fallback>
                <p:oleObj name="Equation" r:id="rId4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1447800"/>
                        <a:ext cx="7699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802139"/>
              </p:ext>
            </p:extLst>
          </p:nvPr>
        </p:nvGraphicFramePr>
        <p:xfrm>
          <a:off x="685800" y="1447800"/>
          <a:ext cx="7413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1" name="Equation" r:id="rId6" imgW="330200" imgH="203200" progId="Equation.3">
                  <p:embed/>
                </p:oleObj>
              </mc:Choice>
              <mc:Fallback>
                <p:oleObj name="Equation" r:id="rId6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1447800"/>
                        <a:ext cx="74136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946789"/>
              </p:ext>
            </p:extLst>
          </p:nvPr>
        </p:nvGraphicFramePr>
        <p:xfrm>
          <a:off x="8305800" y="2743200"/>
          <a:ext cx="23653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2" name="Equation" r:id="rId8" imgW="127000" imgH="139700" progId="Equation.3">
                  <p:embed/>
                </p:oleObj>
              </mc:Choice>
              <mc:Fallback>
                <p:oleObj name="Equation" r:id="rId8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05800" y="2743200"/>
                        <a:ext cx="236537" cy="26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024067"/>
              </p:ext>
            </p:extLst>
          </p:nvPr>
        </p:nvGraphicFramePr>
        <p:xfrm>
          <a:off x="8305800" y="3505200"/>
          <a:ext cx="236538" cy="25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3" name="Equation" r:id="rId10" imgW="127000" imgH="139700" progId="Equation.3">
                  <p:embed/>
                </p:oleObj>
              </mc:Choice>
              <mc:Fallback>
                <p:oleObj name="Equation" r:id="rId10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05800" y="3505200"/>
                        <a:ext cx="236538" cy="258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364547"/>
              </p:ext>
            </p:extLst>
          </p:nvPr>
        </p:nvGraphicFramePr>
        <p:xfrm>
          <a:off x="8305800" y="4541837"/>
          <a:ext cx="236537" cy="25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4" name="Equation" r:id="rId12" imgW="127000" imgH="139700" progId="Equation.3">
                  <p:embed/>
                </p:oleObj>
              </mc:Choice>
              <mc:Fallback>
                <p:oleObj name="Equation" r:id="rId12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05800" y="4541837"/>
                        <a:ext cx="236537" cy="25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" name="Group 82"/>
          <p:cNvGrpSpPr/>
          <p:nvPr/>
        </p:nvGrpSpPr>
        <p:grpSpPr>
          <a:xfrm>
            <a:off x="8153401" y="4953000"/>
            <a:ext cx="388937" cy="1174750"/>
            <a:chOff x="8153401" y="4953000"/>
            <a:chExt cx="388937" cy="1174750"/>
          </a:xfrm>
        </p:grpSpPr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5560950"/>
                </p:ext>
              </p:extLst>
            </p:nvPr>
          </p:nvGraphicFramePr>
          <p:xfrm>
            <a:off x="8305800" y="5867400"/>
            <a:ext cx="236538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15" name="Equation" r:id="rId14" imgW="127000" imgH="139700" progId="Equation.3">
                    <p:embed/>
                  </p:oleObj>
                </mc:Choice>
                <mc:Fallback>
                  <p:oleObj name="Equation" r:id="rId14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8305800" y="5867400"/>
                          <a:ext cx="236538" cy="260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 rot="16200000">
              <a:off x="8014901" y="50915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3400" y="2057400"/>
            <a:ext cx="4953000" cy="461665"/>
            <a:chOff x="533400" y="2057400"/>
            <a:chExt cx="4953000" cy="461665"/>
          </a:xfrm>
        </p:grpSpPr>
        <p:grpSp>
          <p:nvGrpSpPr>
            <p:cNvPr id="43" name="Group 42"/>
            <p:cNvGrpSpPr/>
            <p:nvPr/>
          </p:nvGrpSpPr>
          <p:grpSpPr>
            <a:xfrm>
              <a:off x="533400" y="2057400"/>
              <a:ext cx="4953000" cy="461665"/>
              <a:chOff x="1828800" y="2052935"/>
              <a:chExt cx="4953000" cy="46166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2037651" y="2052935"/>
                <a:ext cx="629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Ex:</a:t>
                </a:r>
                <a:endParaRPr lang="en-US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828800" y="2052935"/>
                <a:ext cx="49530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6" name="Object 4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5132691"/>
                  </p:ext>
                </p:extLst>
              </p:nvPr>
            </p:nvGraphicFramePr>
            <p:xfrm>
              <a:off x="2741613" y="2052935"/>
              <a:ext cx="27114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516" name="Equation" r:id="rId16" imgW="1206500" imgH="203200" progId="Equation.3">
                      <p:embed/>
                    </p:oleObj>
                  </mc:Choice>
                  <mc:Fallback>
                    <p:oleObj name="Equation" r:id="rId16" imgW="12065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741613" y="2052935"/>
                            <a:ext cx="2711450" cy="457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5922598"/>
                </p:ext>
              </p:extLst>
            </p:nvPr>
          </p:nvGraphicFramePr>
          <p:xfrm>
            <a:off x="4343400" y="2088706"/>
            <a:ext cx="1036638" cy="4258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17" name="Equation" r:id="rId18" imgW="495300" imgH="203200" progId="Equation.3">
                    <p:embed/>
                  </p:oleObj>
                </mc:Choice>
                <mc:Fallback>
                  <p:oleObj name="Equation" r:id="rId18" imgW="495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343400" y="2088706"/>
                          <a:ext cx="1036638" cy="4258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48"/>
          <p:cNvGrpSpPr/>
          <p:nvPr/>
        </p:nvGrpSpPr>
        <p:grpSpPr>
          <a:xfrm>
            <a:off x="169863" y="2670175"/>
            <a:ext cx="5016500" cy="3502025"/>
            <a:chOff x="169863" y="2670175"/>
            <a:chExt cx="5016500" cy="3502025"/>
          </a:xfrm>
        </p:grpSpPr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1560021"/>
                </p:ext>
              </p:extLst>
            </p:nvPr>
          </p:nvGraphicFramePr>
          <p:xfrm>
            <a:off x="3044825" y="2670175"/>
            <a:ext cx="612775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18" name="Equation" r:id="rId20" imgW="330200" imgH="203200" progId="Equation.3">
                    <p:embed/>
                  </p:oleObj>
                </mc:Choice>
                <mc:Fallback>
                  <p:oleObj name="Equation" r:id="rId20" imgW="330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044825" y="2670175"/>
                          <a:ext cx="612775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" name="Group 50"/>
            <p:cNvGrpSpPr/>
            <p:nvPr/>
          </p:nvGrpSpPr>
          <p:grpSpPr>
            <a:xfrm>
              <a:off x="457200" y="4527272"/>
              <a:ext cx="565150" cy="1644928"/>
              <a:chOff x="457200" y="4219297"/>
              <a:chExt cx="565150" cy="1644928"/>
            </a:xfrm>
          </p:grpSpPr>
          <p:sp>
            <p:nvSpPr>
              <p:cNvPr id="77" name="TextBox 76"/>
              <p:cNvSpPr txBox="1"/>
              <p:nvPr/>
            </p:nvSpPr>
            <p:spPr>
              <a:xfrm rot="17166412">
                <a:off x="212456" y="4618880"/>
                <a:ext cx="1168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  <p:graphicFrame>
            <p:nvGraphicFramePr>
              <p:cNvPr id="78" name="Object 7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575991"/>
                  </p:ext>
                </p:extLst>
              </p:nvPr>
            </p:nvGraphicFramePr>
            <p:xfrm>
              <a:off x="457200" y="5486400"/>
              <a:ext cx="565150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519" name="Equation" r:id="rId22" imgW="304800" imgH="203200" progId="Equation.3">
                      <p:embed/>
                    </p:oleObj>
                  </mc:Choice>
                  <mc:Fallback>
                    <p:oleObj name="Equation" r:id="rId22" imgW="3048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457200" y="5486400"/>
                            <a:ext cx="565150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Group 51"/>
            <p:cNvGrpSpPr/>
            <p:nvPr/>
          </p:nvGrpSpPr>
          <p:grpSpPr>
            <a:xfrm>
              <a:off x="609600" y="3124200"/>
              <a:ext cx="4576763" cy="760413"/>
              <a:chOff x="609600" y="2816225"/>
              <a:chExt cx="4576763" cy="760413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09600" y="2816225"/>
                <a:ext cx="4576763" cy="760413"/>
                <a:chOff x="609600" y="2816225"/>
                <a:chExt cx="4576763" cy="760413"/>
              </a:xfrm>
            </p:grpSpPr>
            <p:cxnSp>
              <p:nvCxnSpPr>
                <p:cNvPr id="71" name="Straight Connector 70"/>
                <p:cNvCxnSpPr>
                  <a:stCxn id="50" idx="2"/>
                  <a:endCxn id="76" idx="0"/>
                </p:cNvCxnSpPr>
                <p:nvPr/>
              </p:nvCxnSpPr>
              <p:spPr>
                <a:xfrm flipH="1">
                  <a:off x="1069181" y="2819400"/>
                  <a:ext cx="2282031" cy="37782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endCxn id="74" idx="0"/>
                </p:cNvCxnSpPr>
                <p:nvPr/>
              </p:nvCxnSpPr>
              <p:spPr>
                <a:xfrm>
                  <a:off x="3352800" y="2816225"/>
                  <a:ext cx="1373981" cy="30480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3" name="Object 7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2258052"/>
                    </p:ext>
                  </p:extLst>
                </p:nvPr>
              </p:nvGraphicFramePr>
              <p:xfrm>
                <a:off x="2438400" y="3143250"/>
                <a:ext cx="919163" cy="3794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7520" name="Equation" r:id="rId24" imgW="495300" imgH="203200" progId="Equation.3">
                        <p:embed/>
                      </p:oleObj>
                    </mc:Choice>
                    <mc:Fallback>
                      <p:oleObj name="Equation" r:id="rId24" imgW="4953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38400" y="3143250"/>
                              <a:ext cx="919163" cy="3794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4" name="Object 7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76522711"/>
                    </p:ext>
                  </p:extLst>
                </p:nvPr>
              </p:nvGraphicFramePr>
              <p:xfrm>
                <a:off x="4267200" y="3121025"/>
                <a:ext cx="919163" cy="3794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7521" name="Equation" r:id="rId26" imgW="495300" imgH="203200" progId="Equation.3">
                        <p:embed/>
                      </p:oleObj>
                    </mc:Choice>
                    <mc:Fallback>
                      <p:oleObj name="Equation" r:id="rId26" imgW="4953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267200" y="3121025"/>
                              <a:ext cx="919163" cy="3794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75" name="Straight Connector 74"/>
                <p:cNvCxnSpPr>
                  <a:stCxn id="50" idx="2"/>
                  <a:endCxn id="73" idx="0"/>
                </p:cNvCxnSpPr>
                <p:nvPr/>
              </p:nvCxnSpPr>
              <p:spPr>
                <a:xfrm flipH="1">
                  <a:off x="2897981" y="2819400"/>
                  <a:ext cx="453231" cy="32385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76" name="Object 7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9640698"/>
                    </p:ext>
                  </p:extLst>
                </p:nvPr>
              </p:nvGraphicFramePr>
              <p:xfrm>
                <a:off x="609600" y="3197225"/>
                <a:ext cx="919163" cy="3794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7522" name="Equation" r:id="rId27" imgW="495300" imgH="203200" progId="Equation.3">
                        <p:embed/>
                      </p:oleObj>
                    </mc:Choice>
                    <mc:Fallback>
                      <p:oleObj name="Equation" r:id="rId27" imgW="4953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9600" y="3197225"/>
                              <a:ext cx="919163" cy="3794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0" name="TextBox 69"/>
              <p:cNvSpPr txBox="1"/>
              <p:nvPr/>
            </p:nvSpPr>
            <p:spPr>
              <a:xfrm>
                <a:off x="3733800" y="319722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374900" y="2819400"/>
              <a:ext cx="2400504" cy="520700"/>
              <a:chOff x="2374900" y="2511425"/>
              <a:chExt cx="2400504" cy="520700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2374900" y="2790825"/>
                <a:ext cx="1943100" cy="241300"/>
              </a:xfrm>
              <a:custGeom>
                <a:avLst/>
                <a:gdLst>
                  <a:gd name="connsiteX0" fmla="*/ 0 w 1943100"/>
                  <a:gd name="connsiteY0" fmla="*/ 0 h 241300"/>
                  <a:gd name="connsiteX1" fmla="*/ 901700 w 1943100"/>
                  <a:gd name="connsiteY1" fmla="*/ 241300 h 241300"/>
                  <a:gd name="connsiteX2" fmla="*/ 1943100 w 1943100"/>
                  <a:gd name="connsiteY2" fmla="*/ 0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00" h="241300">
                    <a:moveTo>
                      <a:pt x="0" y="0"/>
                    </a:moveTo>
                    <a:cubicBezTo>
                      <a:pt x="288925" y="120650"/>
                      <a:pt x="577850" y="241300"/>
                      <a:pt x="901700" y="241300"/>
                    </a:cubicBezTo>
                    <a:cubicBezTo>
                      <a:pt x="1225550" y="241300"/>
                      <a:pt x="1943100" y="0"/>
                      <a:pt x="1943100" y="0"/>
                    </a:cubicBezTo>
                  </a:path>
                </a:pathLst>
              </a:cu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343400" y="2511425"/>
                <a:ext cx="4320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srgbClr val="0000FF"/>
                    </a:solidFill>
                  </a:rPr>
                  <a:t>a</a:t>
                </a:r>
                <a:endParaRPr lang="en-US" sz="2400" i="1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69863" y="3911600"/>
              <a:ext cx="4402137" cy="1217613"/>
              <a:chOff x="169863" y="3911600"/>
              <a:chExt cx="4402137" cy="1217613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057400" y="464820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169863" y="3911600"/>
                <a:ext cx="4402137" cy="1217613"/>
                <a:chOff x="169863" y="3603625"/>
                <a:chExt cx="4402137" cy="1217613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3925669" y="3883025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……</a:t>
                  </a:r>
                  <a:endParaRPr lang="en-US" dirty="0"/>
                </a:p>
              </p:txBody>
            </p:sp>
            <p:grpSp>
              <p:nvGrpSpPr>
                <p:cNvPr id="58" name="Group 57"/>
                <p:cNvGrpSpPr/>
                <p:nvPr/>
              </p:nvGrpSpPr>
              <p:grpSpPr>
                <a:xfrm>
                  <a:off x="169863" y="3603625"/>
                  <a:ext cx="3476625" cy="1217613"/>
                  <a:chOff x="169863" y="3603625"/>
                  <a:chExt cx="3476625" cy="1217613"/>
                </a:xfrm>
              </p:grpSpPr>
              <p:cxnSp>
                <p:nvCxnSpPr>
                  <p:cNvPr id="59" name="Straight Connector 58"/>
                  <p:cNvCxnSpPr>
                    <a:stCxn id="76" idx="2"/>
                    <a:endCxn id="64" idx="0"/>
                  </p:cNvCxnSpPr>
                  <p:nvPr/>
                </p:nvCxnSpPr>
                <p:spPr>
                  <a:xfrm flipH="1">
                    <a:off x="688975" y="3656013"/>
                    <a:ext cx="380206" cy="738187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/>
                  <p:cNvCxnSpPr>
                    <a:stCxn id="76" idx="2"/>
                    <a:endCxn id="62" idx="0"/>
                  </p:cNvCxnSpPr>
                  <p:nvPr/>
                </p:nvCxnSpPr>
                <p:spPr>
                  <a:xfrm>
                    <a:off x="1069181" y="3656013"/>
                    <a:ext cx="610394" cy="684212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>
                    <a:stCxn id="76" idx="2"/>
                    <a:endCxn id="63" idx="0"/>
                  </p:cNvCxnSpPr>
                  <p:nvPr/>
                </p:nvCxnSpPr>
                <p:spPr>
                  <a:xfrm>
                    <a:off x="1069181" y="3656013"/>
                    <a:ext cx="2058194" cy="684212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62" name="Object 61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1263861"/>
                      </p:ext>
                    </p:extLst>
                  </p:nvPr>
                </p:nvGraphicFramePr>
                <p:xfrm>
                  <a:off x="1160463" y="4340225"/>
                  <a:ext cx="1038225" cy="42703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7523" name="Equation" r:id="rId28" imgW="558800" imgH="228600" progId="Equation.3">
                          <p:embed/>
                        </p:oleObj>
                      </mc:Choice>
                      <mc:Fallback>
                        <p:oleObj name="Equation" r:id="rId28" imgW="558800" imgH="2286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60463" y="4340225"/>
                                <a:ext cx="1038225" cy="42703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3" name="Object 6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61392419"/>
                      </p:ext>
                    </p:extLst>
                  </p:nvPr>
                </p:nvGraphicFramePr>
                <p:xfrm>
                  <a:off x="2608263" y="4340225"/>
                  <a:ext cx="1038225" cy="42703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7524" name="Equation" r:id="rId30" imgW="558800" imgH="228600" progId="Equation.3">
                          <p:embed/>
                        </p:oleObj>
                      </mc:Choice>
                      <mc:Fallback>
                        <p:oleObj name="Equation" r:id="rId30" imgW="558800" imgH="2286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608263" y="4340225"/>
                                <a:ext cx="1038225" cy="42703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4" name="Object 6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99257100"/>
                      </p:ext>
                    </p:extLst>
                  </p:nvPr>
                </p:nvGraphicFramePr>
                <p:xfrm>
                  <a:off x="169863" y="4394200"/>
                  <a:ext cx="1038225" cy="42703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7525" name="Equation" r:id="rId32" imgW="558800" imgH="228600" progId="Equation.3">
                          <p:embed/>
                        </p:oleObj>
                      </mc:Choice>
                      <mc:Fallback>
                        <p:oleObj name="Equation" r:id="rId32" imgW="558800" imgH="2286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3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69863" y="4394200"/>
                                <a:ext cx="1038225" cy="42703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65" name="Freeform 64"/>
                  <p:cNvSpPr/>
                  <p:nvPr/>
                </p:nvSpPr>
                <p:spPr>
                  <a:xfrm>
                    <a:off x="228600" y="3883025"/>
                    <a:ext cx="1943100" cy="241300"/>
                  </a:xfrm>
                  <a:custGeom>
                    <a:avLst/>
                    <a:gdLst>
                      <a:gd name="connsiteX0" fmla="*/ 0 w 1943100"/>
                      <a:gd name="connsiteY0" fmla="*/ 0 h 241300"/>
                      <a:gd name="connsiteX1" fmla="*/ 901700 w 1943100"/>
                      <a:gd name="connsiteY1" fmla="*/ 241300 h 241300"/>
                      <a:gd name="connsiteX2" fmla="*/ 1943100 w 1943100"/>
                      <a:gd name="connsiteY2" fmla="*/ 0 h 24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43100" h="241300">
                        <a:moveTo>
                          <a:pt x="0" y="0"/>
                        </a:moveTo>
                        <a:cubicBezTo>
                          <a:pt x="288925" y="120650"/>
                          <a:pt x="577850" y="241300"/>
                          <a:pt x="901700" y="241300"/>
                        </a:cubicBezTo>
                        <a:cubicBezTo>
                          <a:pt x="1225550" y="241300"/>
                          <a:pt x="1943100" y="0"/>
                          <a:pt x="1943100" y="0"/>
                        </a:cubicBezTo>
                      </a:path>
                    </a:pathLst>
                  </a:custGeom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197100" y="3603625"/>
                    <a:ext cx="43200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i="1" dirty="0" smtClean="0">
                        <a:solidFill>
                          <a:srgbClr val="0000FF"/>
                        </a:solidFill>
                      </a:rPr>
                      <a:t>a</a:t>
                    </a:r>
                    <a:endParaRPr lang="en-US" sz="2400" i="1" dirty="0">
                      <a:solidFill>
                        <a:srgbClr val="0000FF"/>
                      </a:solidFill>
                    </a:endParaRPr>
                  </a:p>
                </p:txBody>
              </p:sp>
            </p:grpSp>
          </p:grpSp>
        </p:grp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910194"/>
              </p:ext>
            </p:extLst>
          </p:nvPr>
        </p:nvGraphicFramePr>
        <p:xfrm>
          <a:off x="6059488" y="2667000"/>
          <a:ext cx="6127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26" name="Equation" r:id="rId34" imgW="330200" imgH="203200" progId="Equation.3">
                  <p:embed/>
                </p:oleObj>
              </mc:Choice>
              <mc:Fallback>
                <p:oleObj name="Equation" r:id="rId34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59488" y="2667000"/>
                        <a:ext cx="612775" cy="3778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073315"/>
              </p:ext>
            </p:extLst>
          </p:nvPr>
        </p:nvGraphicFramePr>
        <p:xfrm>
          <a:off x="5645150" y="3395662"/>
          <a:ext cx="10604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27" name="Equation" r:id="rId36" imgW="571500" imgH="241300" progId="Equation.3">
                  <p:embed/>
                </p:oleObj>
              </mc:Choice>
              <mc:Fallback>
                <p:oleObj name="Equation" r:id="rId36" imgW="57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645150" y="3395662"/>
                        <a:ext cx="1060450" cy="447675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611446"/>
              </p:ext>
            </p:extLst>
          </p:nvPr>
        </p:nvGraphicFramePr>
        <p:xfrm>
          <a:off x="5384800" y="4454525"/>
          <a:ext cx="13208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28" name="Equation" r:id="rId38" imgW="711200" imgH="292100" progId="Equation.3">
                  <p:embed/>
                </p:oleObj>
              </mc:Choice>
              <mc:Fallback>
                <p:oleObj name="Equation" r:id="rId38" imgW="711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384800" y="4454525"/>
                        <a:ext cx="1320800" cy="541337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536638"/>
              </p:ext>
            </p:extLst>
          </p:nvPr>
        </p:nvGraphicFramePr>
        <p:xfrm>
          <a:off x="5562600" y="5748338"/>
          <a:ext cx="1108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29" name="Equation" r:id="rId40" imgW="596900" imgH="228600" progId="Equation.3">
                  <p:embed/>
                </p:oleObj>
              </mc:Choice>
              <mc:Fallback>
                <p:oleObj name="Equation" r:id="rId40" imgW="596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5562600" y="5748338"/>
                        <a:ext cx="1108075" cy="423862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89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458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2: Total cost evenly distributed among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334068"/>
              </p:ext>
            </p:extLst>
          </p:nvPr>
        </p:nvGraphicFramePr>
        <p:xfrm>
          <a:off x="2286000" y="2438400"/>
          <a:ext cx="1927756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7" name="Equation" r:id="rId4" imgW="876300" imgH="622300" progId="Equation.3">
                  <p:embed/>
                </p:oleObj>
              </mc:Choice>
              <mc:Fallback>
                <p:oleObj name="Equation" r:id="rId4" imgW="8763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2438400"/>
                        <a:ext cx="1927756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2362200"/>
            <a:ext cx="1014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T(n) = 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800" y="1828800"/>
            <a:ext cx="4953000" cy="461665"/>
            <a:chOff x="533400" y="2057400"/>
            <a:chExt cx="4953000" cy="461665"/>
          </a:xfrm>
        </p:grpSpPr>
        <p:grpSp>
          <p:nvGrpSpPr>
            <p:cNvPr id="11" name="Group 10"/>
            <p:cNvGrpSpPr/>
            <p:nvPr/>
          </p:nvGrpSpPr>
          <p:grpSpPr>
            <a:xfrm>
              <a:off x="533400" y="2057400"/>
              <a:ext cx="4953000" cy="461665"/>
              <a:chOff x="1828800" y="2052935"/>
              <a:chExt cx="4953000" cy="4616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037651" y="2052935"/>
                <a:ext cx="629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Ex:</a:t>
                </a:r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828800" y="2052935"/>
                <a:ext cx="49530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5131506"/>
                  </p:ext>
                </p:extLst>
              </p:nvPr>
            </p:nvGraphicFramePr>
            <p:xfrm>
              <a:off x="2741613" y="2052935"/>
              <a:ext cx="27114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88" name="Equation" r:id="rId6" imgW="1206500" imgH="203200" progId="Equation.3">
                      <p:embed/>
                    </p:oleObj>
                  </mc:Choice>
                  <mc:Fallback>
                    <p:oleObj name="Equation" r:id="rId6" imgW="12065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741613" y="2052935"/>
                            <a:ext cx="2711450" cy="457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5501887"/>
                </p:ext>
              </p:extLst>
            </p:nvPr>
          </p:nvGraphicFramePr>
          <p:xfrm>
            <a:off x="4343400" y="2088706"/>
            <a:ext cx="1036638" cy="4258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89" name="Equation" r:id="rId8" imgW="495300" imgH="203200" progId="Equation.3">
                    <p:embed/>
                  </p:oleObj>
                </mc:Choice>
                <mc:Fallback>
                  <p:oleObj name="Equation" r:id="rId8" imgW="495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343400" y="2088706"/>
                          <a:ext cx="1036638" cy="4258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"/>
          <p:cNvGrpSpPr/>
          <p:nvPr/>
        </p:nvGrpSpPr>
        <p:grpSpPr>
          <a:xfrm>
            <a:off x="304800" y="4876800"/>
            <a:ext cx="8991600" cy="907847"/>
            <a:chOff x="304800" y="4876800"/>
            <a:chExt cx="8991600" cy="907847"/>
          </a:xfrm>
        </p:grpSpPr>
        <p:sp>
          <p:nvSpPr>
            <p:cNvPr id="10" name="TextBox 9"/>
            <p:cNvSpPr txBox="1"/>
            <p:nvPr/>
          </p:nvSpPr>
          <p:spPr>
            <a:xfrm>
              <a:off x="304800" y="4876800"/>
              <a:ext cx="5470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Same as applying the master theorem:</a:t>
              </a:r>
              <a:endParaRPr lang="en-US" sz="2400" dirty="0"/>
            </a:p>
          </p:txBody>
        </p:sp>
        <p:pic>
          <p:nvPicPr>
            <p:cNvPr id="16" name="Picture 15" descr="Screen Shot 2014-09-17 at 9.22.51 PM.png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4800" y="5334000"/>
              <a:ext cx="8991600" cy="450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06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3: Total cost dominated by cost of root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        grows </a:t>
            </a:r>
            <a:r>
              <a:rPr lang="en-US" dirty="0" err="1"/>
              <a:t>polynomially</a:t>
            </a:r>
            <a:r>
              <a:rPr lang="en-US" dirty="0"/>
              <a:t> </a:t>
            </a:r>
            <a:r>
              <a:rPr lang="en-US" dirty="0" smtClean="0"/>
              <a:t>faster than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649190"/>
              </p:ext>
            </p:extLst>
          </p:nvPr>
        </p:nvGraphicFramePr>
        <p:xfrm>
          <a:off x="5562600" y="1447800"/>
          <a:ext cx="7699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4" name="Equation" r:id="rId4" imgW="342900" imgH="203200" progId="Equation.3">
                  <p:embed/>
                </p:oleObj>
              </mc:Choice>
              <mc:Fallback>
                <p:oleObj name="Equation" r:id="rId4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00" y="1447800"/>
                        <a:ext cx="76993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692014"/>
              </p:ext>
            </p:extLst>
          </p:nvPr>
        </p:nvGraphicFramePr>
        <p:xfrm>
          <a:off x="685800" y="1447800"/>
          <a:ext cx="7413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5" name="Equation" r:id="rId6" imgW="330200" imgH="203200" progId="Equation.3">
                  <p:embed/>
                </p:oleObj>
              </mc:Choice>
              <mc:Fallback>
                <p:oleObj name="Equation" r:id="rId6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1447800"/>
                        <a:ext cx="74136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866541"/>
              </p:ext>
            </p:extLst>
          </p:nvPr>
        </p:nvGraphicFramePr>
        <p:xfrm>
          <a:off x="8259763" y="2608263"/>
          <a:ext cx="330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6" name="Equation" r:id="rId8" imgW="177800" imgH="203200" progId="Equation.3">
                  <p:embed/>
                </p:oleObj>
              </mc:Choice>
              <mc:Fallback>
                <p:oleObj name="Equation" r:id="rId8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59763" y="2608263"/>
                        <a:ext cx="33020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451453"/>
              </p:ext>
            </p:extLst>
          </p:nvPr>
        </p:nvGraphicFramePr>
        <p:xfrm>
          <a:off x="8075613" y="3217863"/>
          <a:ext cx="75406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7" name="Equation" r:id="rId10" imgW="406400" imgH="457200" progId="Equation.3">
                  <p:embed/>
                </p:oleObj>
              </mc:Choice>
              <mc:Fallback>
                <p:oleObj name="Equation" r:id="rId10" imgW="406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75613" y="3217863"/>
                        <a:ext cx="754062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058524"/>
              </p:ext>
            </p:extLst>
          </p:nvPr>
        </p:nvGraphicFramePr>
        <p:xfrm>
          <a:off x="7940675" y="4219575"/>
          <a:ext cx="992188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8" name="Equation" r:id="rId12" imgW="533400" imgH="457200" progId="Equation.3">
                  <p:embed/>
                </p:oleObj>
              </mc:Choice>
              <mc:Fallback>
                <p:oleObj name="Equation" r:id="rId12" imgW="53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40675" y="4219575"/>
                        <a:ext cx="992188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781800" y="4953000"/>
            <a:ext cx="2249642" cy="1474788"/>
            <a:chOff x="6781800" y="4953000"/>
            <a:chExt cx="2249642" cy="1474788"/>
          </a:xfrm>
        </p:grpSpPr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0590487"/>
                </p:ext>
              </p:extLst>
            </p:nvPr>
          </p:nvGraphicFramePr>
          <p:xfrm>
            <a:off x="6781800" y="5638800"/>
            <a:ext cx="2249642" cy="788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39" name="Equation" r:id="rId14" imgW="1308100" imgH="457200" progId="Equation.3">
                    <p:embed/>
                  </p:oleObj>
                </mc:Choice>
                <mc:Fallback>
                  <p:oleObj name="Equation" r:id="rId14" imgW="13081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781800" y="5638800"/>
                          <a:ext cx="2249642" cy="788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 rot="16200000">
              <a:off x="7950368" y="50915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9863" y="2670175"/>
            <a:ext cx="5016500" cy="3502025"/>
            <a:chOff x="169863" y="2670175"/>
            <a:chExt cx="5016500" cy="3502025"/>
          </a:xfrm>
        </p:grpSpPr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8375705"/>
                </p:ext>
              </p:extLst>
            </p:nvPr>
          </p:nvGraphicFramePr>
          <p:xfrm>
            <a:off x="3044825" y="2670175"/>
            <a:ext cx="612775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40" name="Equation" r:id="rId16" imgW="330200" imgH="203200" progId="Equation.3">
                    <p:embed/>
                  </p:oleObj>
                </mc:Choice>
                <mc:Fallback>
                  <p:oleObj name="Equation" r:id="rId16" imgW="330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044825" y="2670175"/>
                          <a:ext cx="612775" cy="377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" name="Group 37"/>
            <p:cNvGrpSpPr/>
            <p:nvPr/>
          </p:nvGrpSpPr>
          <p:grpSpPr>
            <a:xfrm>
              <a:off x="457200" y="4527272"/>
              <a:ext cx="565150" cy="1644928"/>
              <a:chOff x="457200" y="4219297"/>
              <a:chExt cx="565150" cy="1644928"/>
            </a:xfrm>
          </p:grpSpPr>
          <p:sp>
            <p:nvSpPr>
              <p:cNvPr id="39" name="TextBox 38"/>
              <p:cNvSpPr txBox="1"/>
              <p:nvPr/>
            </p:nvSpPr>
            <p:spPr>
              <a:xfrm rot="17166412">
                <a:off x="212456" y="4618880"/>
                <a:ext cx="1168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  <p:graphicFrame>
            <p:nvGraphicFramePr>
              <p:cNvPr id="40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4283425"/>
                  </p:ext>
                </p:extLst>
              </p:nvPr>
            </p:nvGraphicFramePr>
            <p:xfrm>
              <a:off x="457200" y="5486400"/>
              <a:ext cx="565150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541" name="Equation" r:id="rId18" imgW="304800" imgH="203200" progId="Equation.3">
                      <p:embed/>
                    </p:oleObj>
                  </mc:Choice>
                  <mc:Fallback>
                    <p:oleObj name="Equation" r:id="rId18" imgW="3048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57200" y="5486400"/>
                            <a:ext cx="565150" cy="3778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" name="Group 40"/>
            <p:cNvGrpSpPr/>
            <p:nvPr/>
          </p:nvGrpSpPr>
          <p:grpSpPr>
            <a:xfrm>
              <a:off x="609600" y="3124200"/>
              <a:ext cx="4576763" cy="760413"/>
              <a:chOff x="609600" y="2816225"/>
              <a:chExt cx="4576763" cy="76041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609600" y="2816225"/>
                <a:ext cx="4576763" cy="760413"/>
                <a:chOff x="609600" y="2816225"/>
                <a:chExt cx="4576763" cy="760413"/>
              </a:xfrm>
            </p:grpSpPr>
            <p:cxnSp>
              <p:nvCxnSpPr>
                <p:cNvPr id="44" name="Straight Connector 43"/>
                <p:cNvCxnSpPr>
                  <a:stCxn id="37" idx="2"/>
                  <a:endCxn id="49" idx="0"/>
                </p:cNvCxnSpPr>
                <p:nvPr/>
              </p:nvCxnSpPr>
              <p:spPr>
                <a:xfrm flipH="1">
                  <a:off x="1069181" y="2819400"/>
                  <a:ext cx="2282031" cy="37782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>
                  <a:endCxn id="47" idx="0"/>
                </p:cNvCxnSpPr>
                <p:nvPr/>
              </p:nvCxnSpPr>
              <p:spPr>
                <a:xfrm>
                  <a:off x="3352800" y="2816225"/>
                  <a:ext cx="1373981" cy="30480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6" name="Object 4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5502325"/>
                    </p:ext>
                  </p:extLst>
                </p:nvPr>
              </p:nvGraphicFramePr>
              <p:xfrm>
                <a:off x="2438400" y="3143250"/>
                <a:ext cx="919163" cy="3794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8542" name="Equation" r:id="rId20" imgW="495300" imgH="203200" progId="Equation.3">
                        <p:embed/>
                      </p:oleObj>
                    </mc:Choice>
                    <mc:Fallback>
                      <p:oleObj name="Equation" r:id="rId20" imgW="4953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38400" y="3143250"/>
                              <a:ext cx="919163" cy="3794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7" name="Object 4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76782121"/>
                    </p:ext>
                  </p:extLst>
                </p:nvPr>
              </p:nvGraphicFramePr>
              <p:xfrm>
                <a:off x="4267200" y="3121025"/>
                <a:ext cx="919163" cy="3794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8543" name="Equation" r:id="rId22" imgW="495300" imgH="203200" progId="Equation.3">
                        <p:embed/>
                      </p:oleObj>
                    </mc:Choice>
                    <mc:Fallback>
                      <p:oleObj name="Equation" r:id="rId22" imgW="4953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267200" y="3121025"/>
                              <a:ext cx="919163" cy="3794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48" name="Straight Connector 47"/>
                <p:cNvCxnSpPr>
                  <a:stCxn id="37" idx="2"/>
                  <a:endCxn id="46" idx="0"/>
                </p:cNvCxnSpPr>
                <p:nvPr/>
              </p:nvCxnSpPr>
              <p:spPr>
                <a:xfrm flipH="1">
                  <a:off x="2897981" y="2819400"/>
                  <a:ext cx="453231" cy="32385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49" name="Object 4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61458950"/>
                    </p:ext>
                  </p:extLst>
                </p:nvPr>
              </p:nvGraphicFramePr>
              <p:xfrm>
                <a:off x="609600" y="3197225"/>
                <a:ext cx="919163" cy="3794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8544" name="Equation" r:id="rId23" imgW="495300" imgH="203200" progId="Equation.3">
                        <p:embed/>
                      </p:oleObj>
                    </mc:Choice>
                    <mc:Fallback>
                      <p:oleObj name="Equation" r:id="rId23" imgW="4953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09600" y="3197225"/>
                              <a:ext cx="919163" cy="3794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3" name="TextBox 42"/>
              <p:cNvSpPr txBox="1"/>
              <p:nvPr/>
            </p:nvSpPr>
            <p:spPr>
              <a:xfrm>
                <a:off x="3733800" y="319722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374900" y="2819400"/>
              <a:ext cx="2400504" cy="520700"/>
              <a:chOff x="2374900" y="2511425"/>
              <a:chExt cx="2400504" cy="52070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374900" y="2790825"/>
                <a:ext cx="1943100" cy="241300"/>
              </a:xfrm>
              <a:custGeom>
                <a:avLst/>
                <a:gdLst>
                  <a:gd name="connsiteX0" fmla="*/ 0 w 1943100"/>
                  <a:gd name="connsiteY0" fmla="*/ 0 h 241300"/>
                  <a:gd name="connsiteX1" fmla="*/ 901700 w 1943100"/>
                  <a:gd name="connsiteY1" fmla="*/ 241300 h 241300"/>
                  <a:gd name="connsiteX2" fmla="*/ 1943100 w 1943100"/>
                  <a:gd name="connsiteY2" fmla="*/ 0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00" h="241300">
                    <a:moveTo>
                      <a:pt x="0" y="0"/>
                    </a:moveTo>
                    <a:cubicBezTo>
                      <a:pt x="288925" y="120650"/>
                      <a:pt x="577850" y="241300"/>
                      <a:pt x="901700" y="241300"/>
                    </a:cubicBezTo>
                    <a:cubicBezTo>
                      <a:pt x="1225550" y="241300"/>
                      <a:pt x="1943100" y="0"/>
                      <a:pt x="1943100" y="0"/>
                    </a:cubicBezTo>
                  </a:path>
                </a:pathLst>
              </a:cu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43400" y="2511425"/>
                <a:ext cx="4320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 smtClean="0">
                    <a:solidFill>
                      <a:srgbClr val="0000FF"/>
                    </a:solidFill>
                  </a:rPr>
                  <a:t>a</a:t>
                </a:r>
                <a:endParaRPr lang="en-US" sz="2400" i="1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69863" y="3911600"/>
              <a:ext cx="4402137" cy="1217613"/>
              <a:chOff x="169863" y="3911600"/>
              <a:chExt cx="4402137" cy="1217613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2057400" y="464820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……</a:t>
                </a:r>
                <a:endParaRPr lang="en-US" dirty="0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169863" y="3911600"/>
                <a:ext cx="4402137" cy="1217613"/>
                <a:chOff x="169863" y="3603625"/>
                <a:chExt cx="4402137" cy="1217613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3925669" y="3883025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……</a:t>
                  </a:r>
                  <a:endParaRPr lang="en-US" dirty="0"/>
                </a:p>
              </p:txBody>
            </p:sp>
            <p:grpSp>
              <p:nvGrpSpPr>
                <p:cNvPr id="56" name="Group 55"/>
                <p:cNvGrpSpPr/>
                <p:nvPr/>
              </p:nvGrpSpPr>
              <p:grpSpPr>
                <a:xfrm>
                  <a:off x="169863" y="3603625"/>
                  <a:ext cx="3476625" cy="1217613"/>
                  <a:chOff x="169863" y="3603625"/>
                  <a:chExt cx="3476625" cy="1217613"/>
                </a:xfrm>
              </p:grpSpPr>
              <p:cxnSp>
                <p:nvCxnSpPr>
                  <p:cNvPr id="57" name="Straight Connector 56"/>
                  <p:cNvCxnSpPr>
                    <a:stCxn id="49" idx="2"/>
                    <a:endCxn id="62" idx="0"/>
                  </p:cNvCxnSpPr>
                  <p:nvPr/>
                </p:nvCxnSpPr>
                <p:spPr>
                  <a:xfrm flipH="1">
                    <a:off x="688975" y="3656013"/>
                    <a:ext cx="380206" cy="738187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49" idx="2"/>
                    <a:endCxn id="60" idx="0"/>
                  </p:cNvCxnSpPr>
                  <p:nvPr/>
                </p:nvCxnSpPr>
                <p:spPr>
                  <a:xfrm>
                    <a:off x="1069181" y="3656013"/>
                    <a:ext cx="610394" cy="684212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/>
                  <p:cNvCxnSpPr>
                    <a:stCxn id="49" idx="2"/>
                    <a:endCxn id="61" idx="0"/>
                  </p:cNvCxnSpPr>
                  <p:nvPr/>
                </p:nvCxnSpPr>
                <p:spPr>
                  <a:xfrm>
                    <a:off x="1069181" y="3656013"/>
                    <a:ext cx="2058194" cy="684212"/>
                  </a:xfrm>
                  <a:prstGeom prst="line">
                    <a:avLst/>
                  </a:prstGeom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60" name="Object 5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13853615"/>
                      </p:ext>
                    </p:extLst>
                  </p:nvPr>
                </p:nvGraphicFramePr>
                <p:xfrm>
                  <a:off x="1160463" y="4340225"/>
                  <a:ext cx="1038225" cy="42703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8545" name="Equation" r:id="rId24" imgW="558800" imgH="228600" progId="Equation.3">
                          <p:embed/>
                        </p:oleObj>
                      </mc:Choice>
                      <mc:Fallback>
                        <p:oleObj name="Equation" r:id="rId24" imgW="558800" imgH="2286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60463" y="4340225"/>
                                <a:ext cx="1038225" cy="42703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1" name="Object 60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19524380"/>
                      </p:ext>
                    </p:extLst>
                  </p:nvPr>
                </p:nvGraphicFramePr>
                <p:xfrm>
                  <a:off x="2608263" y="4340225"/>
                  <a:ext cx="1038225" cy="42703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8546" name="Equation" r:id="rId26" imgW="558800" imgH="228600" progId="Equation.3">
                          <p:embed/>
                        </p:oleObj>
                      </mc:Choice>
                      <mc:Fallback>
                        <p:oleObj name="Equation" r:id="rId26" imgW="558800" imgH="2286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608263" y="4340225"/>
                                <a:ext cx="1038225" cy="42703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2" name="Object 61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282378585"/>
                      </p:ext>
                    </p:extLst>
                  </p:nvPr>
                </p:nvGraphicFramePr>
                <p:xfrm>
                  <a:off x="169863" y="4394200"/>
                  <a:ext cx="1038225" cy="42703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8547" name="Equation" r:id="rId28" imgW="558800" imgH="228600" progId="Equation.3">
                          <p:embed/>
                        </p:oleObj>
                      </mc:Choice>
                      <mc:Fallback>
                        <p:oleObj name="Equation" r:id="rId28" imgW="558800" imgH="2286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69863" y="4394200"/>
                                <a:ext cx="1038225" cy="42703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63" name="Freeform 62"/>
                  <p:cNvSpPr/>
                  <p:nvPr/>
                </p:nvSpPr>
                <p:spPr>
                  <a:xfrm>
                    <a:off x="228600" y="3883025"/>
                    <a:ext cx="1943100" cy="241300"/>
                  </a:xfrm>
                  <a:custGeom>
                    <a:avLst/>
                    <a:gdLst>
                      <a:gd name="connsiteX0" fmla="*/ 0 w 1943100"/>
                      <a:gd name="connsiteY0" fmla="*/ 0 h 241300"/>
                      <a:gd name="connsiteX1" fmla="*/ 901700 w 1943100"/>
                      <a:gd name="connsiteY1" fmla="*/ 241300 h 241300"/>
                      <a:gd name="connsiteX2" fmla="*/ 1943100 w 1943100"/>
                      <a:gd name="connsiteY2" fmla="*/ 0 h 24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43100" h="241300">
                        <a:moveTo>
                          <a:pt x="0" y="0"/>
                        </a:moveTo>
                        <a:cubicBezTo>
                          <a:pt x="288925" y="120650"/>
                          <a:pt x="577850" y="241300"/>
                          <a:pt x="901700" y="241300"/>
                        </a:cubicBezTo>
                        <a:cubicBezTo>
                          <a:pt x="1225550" y="241300"/>
                          <a:pt x="1943100" y="0"/>
                          <a:pt x="1943100" y="0"/>
                        </a:cubicBezTo>
                      </a:path>
                    </a:pathLst>
                  </a:custGeom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197100" y="3603625"/>
                    <a:ext cx="43200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i="1" dirty="0" smtClean="0">
                        <a:solidFill>
                          <a:srgbClr val="0000FF"/>
                        </a:solidFill>
                      </a:rPr>
                      <a:t>a</a:t>
                    </a:r>
                    <a:endParaRPr lang="en-US" sz="2400" i="1" dirty="0">
                      <a:solidFill>
                        <a:srgbClr val="0000FF"/>
                      </a:solidFill>
                    </a:endParaRPr>
                  </a:p>
                </p:txBody>
              </p:sp>
            </p:grpSp>
          </p:grpSp>
        </p:grpSp>
      </p:grp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347842"/>
              </p:ext>
            </p:extLst>
          </p:nvPr>
        </p:nvGraphicFramePr>
        <p:xfrm>
          <a:off x="6059488" y="2667000"/>
          <a:ext cx="6127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8" name="Equation" r:id="rId30" imgW="330200" imgH="203200" progId="Equation.3">
                  <p:embed/>
                </p:oleObj>
              </mc:Choice>
              <mc:Fallback>
                <p:oleObj name="Equation" r:id="rId30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9488" y="2667000"/>
                        <a:ext cx="612775" cy="3778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443106"/>
              </p:ext>
            </p:extLst>
          </p:nvPr>
        </p:nvGraphicFramePr>
        <p:xfrm>
          <a:off x="5645150" y="3395662"/>
          <a:ext cx="10604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9" name="Equation" r:id="rId32" imgW="571500" imgH="241300" progId="Equation.3">
                  <p:embed/>
                </p:oleObj>
              </mc:Choice>
              <mc:Fallback>
                <p:oleObj name="Equation" r:id="rId32" imgW="57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645150" y="3395662"/>
                        <a:ext cx="1060450" cy="447675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322060"/>
              </p:ext>
            </p:extLst>
          </p:nvPr>
        </p:nvGraphicFramePr>
        <p:xfrm>
          <a:off x="5384800" y="4454525"/>
          <a:ext cx="13208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50" name="Equation" r:id="rId34" imgW="711200" imgH="292100" progId="Equation.3">
                  <p:embed/>
                </p:oleObj>
              </mc:Choice>
              <mc:Fallback>
                <p:oleObj name="Equation" r:id="rId34" imgW="711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384800" y="4454525"/>
                        <a:ext cx="1320800" cy="541337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617043"/>
              </p:ext>
            </p:extLst>
          </p:nvPr>
        </p:nvGraphicFramePr>
        <p:xfrm>
          <a:off x="5562600" y="5748338"/>
          <a:ext cx="1108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51" name="Equation" r:id="rId36" imgW="596900" imgH="228600" progId="Equation.3">
                  <p:embed/>
                </p:oleObj>
              </mc:Choice>
              <mc:Fallback>
                <p:oleObj name="Equation" r:id="rId36" imgW="596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562600" y="5748338"/>
                        <a:ext cx="1108075" cy="423862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Rectangle 77"/>
          <p:cNvSpPr/>
          <p:nvPr/>
        </p:nvSpPr>
        <p:spPr>
          <a:xfrm>
            <a:off x="6781800" y="5562600"/>
            <a:ext cx="2286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533400" y="2028825"/>
            <a:ext cx="4953000" cy="514350"/>
            <a:chOff x="533400" y="2028825"/>
            <a:chExt cx="4953000" cy="514350"/>
          </a:xfrm>
        </p:grpSpPr>
        <p:grpSp>
          <p:nvGrpSpPr>
            <p:cNvPr id="65" name="Group 64"/>
            <p:cNvGrpSpPr/>
            <p:nvPr/>
          </p:nvGrpSpPr>
          <p:grpSpPr>
            <a:xfrm>
              <a:off x="533400" y="2028825"/>
              <a:ext cx="4953000" cy="514350"/>
              <a:chOff x="1828800" y="2024360"/>
              <a:chExt cx="4953000" cy="51435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037651" y="2052935"/>
                <a:ext cx="629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Ex:</a:t>
                </a:r>
                <a:endParaRPr lang="en-US" sz="24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828800" y="2052935"/>
                <a:ext cx="49530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5106123"/>
                  </p:ext>
                </p:extLst>
              </p:nvPr>
            </p:nvGraphicFramePr>
            <p:xfrm>
              <a:off x="2698750" y="2024360"/>
              <a:ext cx="2797175" cy="514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552" name="Equation" r:id="rId38" imgW="1244600" imgH="228600" progId="Equation.3">
                      <p:embed/>
                    </p:oleObj>
                  </mc:Choice>
                  <mc:Fallback>
                    <p:oleObj name="Equation" r:id="rId38" imgW="124460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2698750" y="2024360"/>
                            <a:ext cx="2797175" cy="5143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0" name="Object 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9337287"/>
                </p:ext>
              </p:extLst>
            </p:nvPr>
          </p:nvGraphicFramePr>
          <p:xfrm>
            <a:off x="4343400" y="2088706"/>
            <a:ext cx="1036638" cy="4258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53" name="Equation" r:id="rId40" imgW="495300" imgH="203200" progId="Equation.3">
                    <p:embed/>
                  </p:oleObj>
                </mc:Choice>
                <mc:Fallback>
                  <p:oleObj name="Equation" r:id="rId40" imgW="495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4343400" y="2088706"/>
                          <a:ext cx="1036638" cy="4258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6727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29 at 12.01.17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007795"/>
            <a:ext cx="6953409" cy="4837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Mini-homework 2 (not required)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1371600"/>
            <a:ext cx="8648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docs.google.com</a:t>
            </a:r>
            <a:r>
              <a:rPr lang="en-US" sz="1600" dirty="0"/>
              <a:t>/document/d/1ry5VV-WlDalVZiaekZW8pCu1e0hfSh-uL-</a:t>
            </a:r>
            <a:r>
              <a:rPr lang="en-US" sz="1600" dirty="0" smtClean="0"/>
              <a:t>86tCLPqKU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76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3: Total cost dominated by cost of 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04800" y="1447800"/>
            <a:ext cx="4953000" cy="514350"/>
            <a:chOff x="533400" y="2028825"/>
            <a:chExt cx="4953000" cy="514350"/>
          </a:xfrm>
        </p:grpSpPr>
        <p:grpSp>
          <p:nvGrpSpPr>
            <p:cNvPr id="11" name="Group 10"/>
            <p:cNvGrpSpPr/>
            <p:nvPr/>
          </p:nvGrpSpPr>
          <p:grpSpPr>
            <a:xfrm>
              <a:off x="533400" y="2028825"/>
              <a:ext cx="4953000" cy="514350"/>
              <a:chOff x="1828800" y="2024360"/>
              <a:chExt cx="4953000" cy="51435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037651" y="2052935"/>
                <a:ext cx="629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Ex:</a:t>
                </a:r>
                <a:endParaRPr lang="en-US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828800" y="2052935"/>
                <a:ext cx="49530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5808058"/>
                  </p:ext>
                </p:extLst>
              </p:nvPr>
            </p:nvGraphicFramePr>
            <p:xfrm>
              <a:off x="2698750" y="2024360"/>
              <a:ext cx="2797175" cy="514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012" name="Equation" r:id="rId4" imgW="1244600" imgH="228600" progId="Equation.3">
                      <p:embed/>
                    </p:oleObj>
                  </mc:Choice>
                  <mc:Fallback>
                    <p:oleObj name="Equation" r:id="rId4" imgW="124460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698750" y="2024360"/>
                            <a:ext cx="2797175" cy="5143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9337895"/>
                </p:ext>
              </p:extLst>
            </p:nvPr>
          </p:nvGraphicFramePr>
          <p:xfrm>
            <a:off x="4343400" y="2088706"/>
            <a:ext cx="1036638" cy="4258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13" name="Equation" r:id="rId6" imgW="495300" imgH="203200" progId="Equation.3">
                    <p:embed/>
                  </p:oleObj>
                </mc:Choice>
                <mc:Fallback>
                  <p:oleObj name="Equation" r:id="rId6" imgW="495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343400" y="2088706"/>
                          <a:ext cx="1036638" cy="4258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/>
          <p:cNvGrpSpPr/>
          <p:nvPr/>
        </p:nvGrpSpPr>
        <p:grpSpPr>
          <a:xfrm>
            <a:off x="1676400" y="2133600"/>
            <a:ext cx="5708416" cy="762000"/>
            <a:chOff x="1676400" y="2133600"/>
            <a:chExt cx="5708416" cy="762000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6337565"/>
                </p:ext>
              </p:extLst>
            </p:nvPr>
          </p:nvGraphicFramePr>
          <p:xfrm>
            <a:off x="1676400" y="2209800"/>
            <a:ext cx="4086225" cy="641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14" name="Equation" r:id="rId8" imgW="1866900" imgH="292100" progId="Equation.3">
                    <p:embed/>
                  </p:oleObj>
                </mc:Choice>
                <mc:Fallback>
                  <p:oleObj name="Equation" r:id="rId8" imgW="1866900" imgH="292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676400" y="2209800"/>
                          <a:ext cx="4086225" cy="641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5494644"/>
                </p:ext>
              </p:extLst>
            </p:nvPr>
          </p:nvGraphicFramePr>
          <p:xfrm>
            <a:off x="6206798" y="2133600"/>
            <a:ext cx="1178018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015" name="Equation" r:id="rId10" imgW="609600" imgH="393700" progId="Equation.3">
                    <p:embed/>
                  </p:oleObj>
                </mc:Choice>
                <mc:Fallback>
                  <p:oleObj name="Equation" r:id="rId10" imgW="6096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206798" y="2133600"/>
                          <a:ext cx="1178018" cy="762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833695"/>
              </p:ext>
            </p:extLst>
          </p:nvPr>
        </p:nvGraphicFramePr>
        <p:xfrm>
          <a:off x="1676400" y="2895600"/>
          <a:ext cx="255746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6" name="Equation" r:id="rId12" imgW="1168400" imgH="393700" progId="Equation.3">
                  <p:embed/>
                </p:oleObj>
              </mc:Choice>
              <mc:Fallback>
                <p:oleObj name="Equation" r:id="rId12" imgW="1168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76400" y="2895600"/>
                        <a:ext cx="2557462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807721"/>
              </p:ext>
            </p:extLst>
          </p:nvPr>
        </p:nvGraphicFramePr>
        <p:xfrm>
          <a:off x="1676400" y="3962400"/>
          <a:ext cx="18081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7" name="Equation" r:id="rId14" imgW="825500" imgH="228600" progId="Equation.3">
                  <p:embed/>
                </p:oleObj>
              </mc:Choice>
              <mc:Fallback>
                <p:oleObj name="Equation" r:id="rId14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76400" y="3962400"/>
                        <a:ext cx="1808163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27819" y="4876800"/>
            <a:ext cx="8991600" cy="1260973"/>
            <a:chOff x="127819" y="4876800"/>
            <a:chExt cx="8991600" cy="1260973"/>
          </a:xfrm>
        </p:grpSpPr>
        <p:sp>
          <p:nvSpPr>
            <p:cNvPr id="10" name="TextBox 9"/>
            <p:cNvSpPr txBox="1"/>
            <p:nvPr/>
          </p:nvSpPr>
          <p:spPr>
            <a:xfrm>
              <a:off x="304800" y="4876800"/>
              <a:ext cx="5470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Same as applying the master theorem:</a:t>
              </a:r>
              <a:endParaRPr lang="en-US" sz="2400" dirty="0"/>
            </a:p>
          </p:txBody>
        </p:sp>
        <p:pic>
          <p:nvPicPr>
            <p:cNvPr id="19" name="Picture 18" descr="Screen Shot 2014-09-17 at 9.22.51 PM.png"/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819" y="5334000"/>
              <a:ext cx="8991600" cy="803773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8382000" y="5715000"/>
            <a:ext cx="6096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77000" y="5334000"/>
            <a:ext cx="1981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Floors </a:t>
            </a:r>
            <a:r>
              <a:rPr lang="en-US" dirty="0"/>
              <a:t>and </a:t>
            </a:r>
            <a:r>
              <a:rPr lang="en-US" dirty="0" smtClean="0"/>
              <a:t>ceilings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ignore them so far</a:t>
            </a:r>
          </a:p>
          <a:p>
            <a:r>
              <a:rPr lang="en-US" dirty="0" smtClean="0"/>
              <a:t>Master theorem can be extended to recurrences with floors and ceilings</a:t>
            </a:r>
          </a:p>
          <a:p>
            <a:pPr lvl="1"/>
            <a:r>
              <a:rPr lang="en-US" dirty="0"/>
              <a:t>Textbook Chapter 4.6.2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Screen Shot 2014-09-25 at 4.15.27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3389222"/>
            <a:ext cx="5486400" cy="874129"/>
          </a:xfrm>
          <a:prstGeom prst="rect">
            <a:avLst/>
          </a:prstGeom>
        </p:spPr>
      </p:pic>
      <p:pic>
        <p:nvPicPr>
          <p:cNvPr id="6" name="Picture 5" descr="Screen Shot 2014-09-25 at 4.15.32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1" y="4419600"/>
            <a:ext cx="5486400" cy="6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2860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u="sng" dirty="0" smtClean="0"/>
              <a:t>Exercise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Case 1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Screen Shot 2014-09-17 at 9.22.51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-4916"/>
            <a:ext cx="8991600" cy="4137728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016522"/>
              </p:ext>
            </p:extLst>
          </p:nvPr>
        </p:nvGraphicFramePr>
        <p:xfrm>
          <a:off x="1676400" y="4191000"/>
          <a:ext cx="2651132" cy="447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8" name="Equation" r:id="rId5" imgW="1206500" imgH="203200" progId="Equation.3">
                  <p:embed/>
                </p:oleObj>
              </mc:Choice>
              <mc:Fallback>
                <p:oleObj name="Equation" r:id="rId5" imgW="1206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6400" y="4191000"/>
                        <a:ext cx="2651132" cy="447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722354"/>
              </p:ext>
            </p:extLst>
          </p:nvPr>
        </p:nvGraphicFramePr>
        <p:xfrm>
          <a:off x="1066800" y="4724400"/>
          <a:ext cx="4156751" cy="502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9" name="Equation" r:id="rId7" imgW="1892300" imgH="228600" progId="Equation.3">
                  <p:embed/>
                </p:oleObj>
              </mc:Choice>
              <mc:Fallback>
                <p:oleObj name="Equation" r:id="rId7" imgW="189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6800" y="4724400"/>
                        <a:ext cx="4156751" cy="502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290280"/>
              </p:ext>
            </p:extLst>
          </p:nvPr>
        </p:nvGraphicFramePr>
        <p:xfrm>
          <a:off x="1711325" y="5257800"/>
          <a:ext cx="2708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0" name="Equation" r:id="rId9" imgW="1231900" imgH="228600" progId="Equation.3">
                  <p:embed/>
                </p:oleObj>
              </mc:Choice>
              <mc:Fallback>
                <p:oleObj name="Equation" r:id="rId9" imgW="1231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11325" y="5257800"/>
                        <a:ext cx="270827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9524"/>
              </p:ext>
            </p:extLst>
          </p:nvPr>
        </p:nvGraphicFramePr>
        <p:xfrm>
          <a:off x="1676400" y="5943600"/>
          <a:ext cx="1660525" cy="460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1" name="Equation" r:id="rId11" imgW="825500" imgH="228600" progId="Equation.3">
                  <p:embed/>
                </p:oleObj>
              </mc:Choice>
              <mc:Fallback>
                <p:oleObj name="Equation" r:id="rId11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76400" y="5943600"/>
                        <a:ext cx="1660525" cy="460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8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2860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u="sng" dirty="0" smtClean="0"/>
              <a:t>Exercise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Case 2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Screen Shot 2014-09-17 at 9.22.51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-4916"/>
            <a:ext cx="8991600" cy="4137728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612500"/>
              </p:ext>
            </p:extLst>
          </p:nvPr>
        </p:nvGraphicFramePr>
        <p:xfrm>
          <a:off x="1608138" y="4164013"/>
          <a:ext cx="27892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2" name="Equation" r:id="rId5" imgW="1270000" imgH="228600" progId="Equation.3">
                  <p:embed/>
                </p:oleObj>
              </mc:Choice>
              <mc:Fallback>
                <p:oleObj name="Equation" r:id="rId5" imgW="1270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8138" y="4164013"/>
                        <a:ext cx="2789237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120111"/>
              </p:ext>
            </p:extLst>
          </p:nvPr>
        </p:nvGraphicFramePr>
        <p:xfrm>
          <a:off x="1011238" y="4724400"/>
          <a:ext cx="42672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3" name="Equation" r:id="rId7" imgW="1943100" imgH="228600" progId="Equation.3">
                  <p:embed/>
                </p:oleObj>
              </mc:Choice>
              <mc:Fallback>
                <p:oleObj name="Equation" r:id="rId7" imgW="1943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1238" y="4724400"/>
                        <a:ext cx="4267200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785712"/>
              </p:ext>
            </p:extLst>
          </p:nvPr>
        </p:nvGraphicFramePr>
        <p:xfrm>
          <a:off x="1447800" y="5257800"/>
          <a:ext cx="18161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4" name="Equation" r:id="rId9" imgW="825500" imgH="228600" progId="Equation.3">
                  <p:embed/>
                </p:oleObj>
              </mc:Choice>
              <mc:Fallback>
                <p:oleObj name="Equation" r:id="rId9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47800" y="5257800"/>
                        <a:ext cx="1816100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024458"/>
              </p:ext>
            </p:extLst>
          </p:nvPr>
        </p:nvGraphicFramePr>
        <p:xfrm>
          <a:off x="1370013" y="5867400"/>
          <a:ext cx="22733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5" name="Equation" r:id="rId11" imgW="1130300" imgH="228600" progId="Equation.3">
                  <p:embed/>
                </p:oleObj>
              </mc:Choice>
              <mc:Fallback>
                <p:oleObj name="Equation" r:id="rId11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0013" y="5867400"/>
                        <a:ext cx="2273300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597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2860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u="sng" dirty="0" smtClean="0"/>
              <a:t>Exercise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Case 3</a:t>
            </a:r>
            <a:r>
              <a:rPr lang="en-US" dirty="0" smtClean="0"/>
              <a:t>:				  and	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Screen Shot 2014-09-17 at 9.22.51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-4916"/>
            <a:ext cx="8991600" cy="4137728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254122"/>
              </p:ext>
            </p:extLst>
          </p:nvPr>
        </p:nvGraphicFramePr>
        <p:xfrm>
          <a:off x="1622425" y="4164013"/>
          <a:ext cx="27606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5" name="Equation" r:id="rId5" imgW="1257300" imgH="228600" progId="Equation.3">
                  <p:embed/>
                </p:oleObj>
              </mc:Choice>
              <mc:Fallback>
                <p:oleObj name="Equation" r:id="rId5" imgW="1257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2425" y="4164013"/>
                        <a:ext cx="2760663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742977"/>
              </p:ext>
            </p:extLst>
          </p:nvPr>
        </p:nvGraphicFramePr>
        <p:xfrm>
          <a:off x="1025525" y="4724400"/>
          <a:ext cx="42386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6" name="Equation" r:id="rId7" imgW="1930400" imgH="228600" progId="Equation.3">
                  <p:embed/>
                </p:oleObj>
              </mc:Choice>
              <mc:Fallback>
                <p:oleObj name="Equation" r:id="rId7" imgW="1930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25525" y="4724400"/>
                        <a:ext cx="423862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554014"/>
              </p:ext>
            </p:extLst>
          </p:nvPr>
        </p:nvGraphicFramePr>
        <p:xfrm>
          <a:off x="1600200" y="5257800"/>
          <a:ext cx="270986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7" name="Equation" r:id="rId9" imgW="1231900" imgH="228600" progId="Equation.3">
                  <p:embed/>
                </p:oleObj>
              </mc:Choice>
              <mc:Fallback>
                <p:oleObj name="Equation" r:id="rId9" imgW="1231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0200" y="5257800"/>
                        <a:ext cx="2709863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057398"/>
              </p:ext>
            </p:extLst>
          </p:nvPr>
        </p:nvGraphicFramePr>
        <p:xfrm>
          <a:off x="1689100" y="5867400"/>
          <a:ext cx="163353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" name="Equation" r:id="rId11" imgW="812800" imgH="228600" progId="Equation.3">
                  <p:embed/>
                </p:oleObj>
              </mc:Choice>
              <mc:Fallback>
                <p:oleObj name="Equation" r:id="rId11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89100" y="5867400"/>
                        <a:ext cx="1633538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198101"/>
              </p:ext>
            </p:extLst>
          </p:nvPr>
        </p:nvGraphicFramePr>
        <p:xfrm>
          <a:off x="4953000" y="5181600"/>
          <a:ext cx="30718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" name="Equation" r:id="rId13" imgW="1397000" imgH="279400" progId="Equation.3">
                  <p:embed/>
                </p:oleObj>
              </mc:Choice>
              <mc:Fallback>
                <p:oleObj name="Equation" r:id="rId13" imgW="1397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53000" y="5181600"/>
                        <a:ext cx="3071812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413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2860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u="sng" dirty="0" smtClean="0"/>
              <a:t>More exercise</a:t>
            </a:r>
            <a:r>
              <a:rPr lang="en-US" sz="2000" dirty="0" smtClean="0"/>
              <a:t>:</a:t>
            </a:r>
            <a:r>
              <a:rPr lang="en-US" dirty="0" smtClean="0"/>
              <a:t>	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Screen Shot 2014-09-17 at 9.22.51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-4916"/>
            <a:ext cx="8991600" cy="4137728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499851"/>
              </p:ext>
            </p:extLst>
          </p:nvPr>
        </p:nvGraphicFramePr>
        <p:xfrm>
          <a:off x="2286000" y="4191000"/>
          <a:ext cx="29845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3" name="Equation" r:id="rId5" imgW="1358900" imgH="228600" progId="Equation.3">
                  <p:embed/>
                </p:oleObj>
              </mc:Choice>
              <mc:Fallback>
                <p:oleObj name="Equation" r:id="rId5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0" y="4191000"/>
                        <a:ext cx="2984500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5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Example #4: </a:t>
            </a:r>
            <a:br>
              <a:rPr lang="en-US" sz="4000" dirty="0" smtClean="0"/>
            </a:br>
            <a:r>
              <a:rPr lang="en-US" sz="4000" dirty="0" smtClean="0"/>
              <a:t>closest </a:t>
            </a:r>
            <a:r>
              <a:rPr lang="en-US" sz="4000" dirty="0"/>
              <a:t>pair of points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Problem (</a:t>
            </a:r>
            <a:r>
              <a:rPr lang="zh-TW" altLang="en-US" sz="4000" dirty="0" smtClean="0"/>
              <a:t>最近點對問題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Textbook Chapter 33.4</a:t>
            </a:r>
          </a:p>
          <a:p>
            <a:r>
              <a:rPr lang="en-US" dirty="0"/>
              <a:t>Section 5.4 of Algorithm Design by Kleinberg &amp; </a:t>
            </a:r>
            <a:r>
              <a:rPr lang="en-US" dirty="0" err="1" smtClean="0"/>
              <a:t>Tardos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1557"/>
            <a:ext cx="9144000" cy="53181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7465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3"/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084" y="4076700"/>
            <a:ext cx="39624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 smtClean="0"/>
              <a:t>只要相鄰最近的兩條海盜船，船員就會無可救藥地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b="1" dirty="0" smtClean="0"/>
              <a:t>想要與對方</a:t>
            </a:r>
            <a:r>
              <a:rPr lang="en-US" altLang="zh-TW" b="1" dirty="0" err="1" smtClean="0"/>
              <a:t>PK</a:t>
            </a:r>
            <a:r>
              <a:rPr lang="zh-TW" altLang="en-US" b="1" dirty="0" smtClean="0"/>
              <a:t>海帶拳</a:t>
            </a:r>
            <a:r>
              <a:rPr lang="en-US" altLang="zh-TW" b="1" dirty="0" smtClean="0"/>
              <a:t>…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37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56092" y="3481642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41442" y="4522788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72400" y="3200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19800" y="4343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86600" y="3048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822692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43700" y="4727003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09332" y="4313237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763000" y="29337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179820" y="329882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72300" y="374967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29200" y="3733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87240" y="3127248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5426075"/>
            <a:ext cx="8229600" cy="9906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海妖的詛咒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utoShape 2" descr="http://navyinfo.ru/wp-content/uploads/2015/03/Old-Map-and-Ship-Model-wallp-long-goodby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3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closest </a:t>
            </a:r>
            <a:r>
              <a:rPr lang="en-US" dirty="0"/>
              <a:t>pair of </a:t>
            </a:r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points {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,…,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/>
              <a:t>} find the pair of points {</a:t>
            </a:r>
            <a:r>
              <a:rPr lang="en-US" dirty="0" smtClean="0"/>
              <a:t>p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} that are closest </a:t>
            </a:r>
            <a:r>
              <a:rPr lang="en-US" dirty="0" smtClean="0"/>
              <a:t>together</a:t>
            </a:r>
          </a:p>
          <a:p>
            <a:pPr lvl="1"/>
            <a:r>
              <a:rPr lang="en-US" dirty="0" smtClean="0"/>
              <a:t>Closest = with the smallest Euclidean distance</a:t>
            </a:r>
          </a:p>
          <a:p>
            <a:pPr lvl="1"/>
            <a:r>
              <a:rPr lang="en-US" dirty="0" smtClean="0"/>
              <a:t>Euclidean distance between p</a:t>
            </a:r>
            <a:r>
              <a:rPr lang="en-US" baseline="-25000" dirty="0" smtClean="0"/>
              <a:t>i</a:t>
            </a:r>
            <a:r>
              <a:rPr lang="en-US" dirty="0" smtClean="0"/>
              <a:t> = (x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)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j</a:t>
            </a:r>
            <a:r>
              <a:rPr lang="en-US" dirty="0" smtClean="0"/>
              <a:t> = 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j</a:t>
            </a:r>
            <a:r>
              <a:rPr lang="en-US" dirty="0" smtClean="0"/>
              <a:t>):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u="sng" dirty="0"/>
              <a:t>B</a:t>
            </a:r>
            <a:r>
              <a:rPr lang="en-US" u="sng" dirty="0" smtClean="0"/>
              <a:t>rute force</a:t>
            </a:r>
            <a:r>
              <a:rPr lang="en-US" dirty="0" smtClean="0"/>
              <a:t>: checks all pairs and returns the closest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first consider this problem in one-dimensional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62200" y="4495800"/>
            <a:ext cx="3839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Θ</a:t>
            </a:r>
            <a:r>
              <a:rPr lang="en-US" sz="2400" dirty="0" smtClean="0">
                <a:solidFill>
                  <a:srgbClr val="0000FF"/>
                </a:solidFill>
              </a:rPr>
              <a:t>(n</a:t>
            </a:r>
            <a:r>
              <a:rPr lang="en-US" sz="2400" baseline="30000" dirty="0" smtClean="0">
                <a:solidFill>
                  <a:srgbClr val="0000FF"/>
                </a:solidFill>
              </a:rPr>
              <a:t>2</a:t>
            </a:r>
            <a:r>
              <a:rPr lang="en-US" altLang="zh-TW" sz="2400" dirty="0" smtClean="0">
                <a:solidFill>
                  <a:srgbClr val="0000FF"/>
                </a:solidFill>
              </a:rPr>
              <a:t>) distance calculations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034833"/>
              </p:ext>
            </p:extLst>
          </p:nvPr>
        </p:nvGraphicFramePr>
        <p:xfrm>
          <a:off x="2819400" y="3200400"/>
          <a:ext cx="3552825" cy="537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5" name="Equation" r:id="rId4" imgW="2019300" imgH="304800" progId="Equation.3">
                  <p:embed/>
                </p:oleObj>
              </mc:Choice>
              <mc:Fallback>
                <p:oleObj name="Equation" r:id="rId4" imgW="2019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9400" y="3200400"/>
                        <a:ext cx="3552825" cy="53751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56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closest pair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solved in </a:t>
            </a:r>
            <a:r>
              <a:rPr lang="en-US" dirty="0" err="1">
                <a:solidFill>
                  <a:srgbClr val="0000FF"/>
                </a:solidFill>
              </a:rPr>
              <a:t>Θ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 smtClean="0">
                <a:solidFill>
                  <a:srgbClr val="0000FF"/>
                </a:solidFill>
              </a:rPr>
              <a:t>nlogn</a:t>
            </a:r>
            <a:r>
              <a:rPr lang="en-US" altLang="zh-TW" dirty="0" smtClean="0">
                <a:solidFill>
                  <a:srgbClr val="0000FF"/>
                </a:solidFill>
              </a:rPr>
              <a:t>) </a:t>
            </a:r>
            <a:r>
              <a:rPr lang="en-US" altLang="zh-TW" dirty="0" smtClean="0"/>
              <a:t>via sorting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dirty="0" smtClean="0"/>
              <a:t>Scan the sorted points to find the closest pair in one pass</a:t>
            </a:r>
          </a:p>
          <a:p>
            <a:pPr lvl="1"/>
            <a:r>
              <a:rPr lang="zh-TW" altLang="en-US" dirty="0" smtClean="0"/>
              <a:t>若</a:t>
            </a:r>
            <a:r>
              <a:rPr lang="en-US" altLang="zh-TW" dirty="0" smtClean="0"/>
              <a:t>p</a:t>
            </a:r>
            <a:r>
              <a:rPr lang="zh-TW" altLang="en-US" dirty="0" smtClean="0"/>
              <a:t>和</a:t>
            </a:r>
            <a:r>
              <a:rPr lang="en-US" altLang="zh-TW" dirty="0" smtClean="0"/>
              <a:t>q</a:t>
            </a:r>
            <a:r>
              <a:rPr lang="zh-TW" altLang="en-US" dirty="0" smtClean="0"/>
              <a:t>是距離最近的點對，</a:t>
            </a:r>
            <a:r>
              <a:rPr lang="en-US" altLang="zh-TW" dirty="0" smtClean="0"/>
              <a:t>p</a:t>
            </a:r>
            <a:r>
              <a:rPr lang="zh-TW" altLang="en-US" dirty="0" smtClean="0"/>
              <a:t>和</a:t>
            </a:r>
            <a:r>
              <a:rPr lang="en-US" altLang="zh-TW" dirty="0" smtClean="0"/>
              <a:t>q</a:t>
            </a:r>
            <a:r>
              <a:rPr lang="zh-TW" altLang="en-US" dirty="0" smtClean="0"/>
              <a:t>之間一定沒有其他點</a:t>
            </a:r>
            <a:endParaRPr lang="en-US" altLang="zh-TW" dirty="0" smtClean="0"/>
          </a:p>
          <a:p>
            <a:pPr marL="274320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=&gt;</a:t>
            </a:r>
            <a:r>
              <a:rPr lang="zh-TW" altLang="en-US" dirty="0" smtClean="0"/>
              <a:t>檢查相鄰的點就夠了</a:t>
            </a:r>
            <a:endParaRPr lang="en-US" dirty="0" smtClean="0"/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dirty="0" smtClean="0">
              <a:solidFill>
                <a:srgbClr val="0000FF"/>
              </a:solidFill>
            </a:endParaRP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dirty="0" smtClean="0">
              <a:solidFill>
                <a:srgbClr val="0000FF"/>
              </a:solidFill>
            </a:endParaRP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Can we generalize this to higher dimensions?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39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800" y="3810000"/>
            <a:ext cx="8534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3434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2004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954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486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7818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768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956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58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5626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for 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Recurrence (</a:t>
            </a:r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遞迴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Divide and Conquer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分治法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Example #1: Tower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of Hanoi (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河內塔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Example #2: Merge sort (</a:t>
            </a:r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合併排序法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Example #3: Maximum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subarray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zh-TW" altLang="en-US" dirty="0" smtClean="0">
                <a:solidFill>
                  <a:schemeClr val="bg1">
                    <a:lumMod val="75000"/>
                  </a:schemeClr>
                </a:solidFill>
              </a:rPr>
              <a:t>最大子序列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/>
              <a:t>How to solve recurrences</a:t>
            </a:r>
          </a:p>
          <a:p>
            <a:r>
              <a:rPr lang="en-US" dirty="0" smtClean="0"/>
              <a:t>Example #4: Find </a:t>
            </a:r>
            <a:r>
              <a:rPr lang="en-US" dirty="0"/>
              <a:t>the closest pair of points </a:t>
            </a:r>
            <a:r>
              <a:rPr lang="en-US" dirty="0" smtClean="0"/>
              <a:t>(</a:t>
            </a:r>
            <a:r>
              <a:rPr lang="zh-TW" altLang="en-US" dirty="0"/>
              <a:t>最近點對問題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Example </a:t>
            </a:r>
            <a:r>
              <a:rPr lang="en-US" dirty="0" smtClean="0"/>
              <a:t>#5: </a:t>
            </a:r>
            <a:r>
              <a:rPr lang="en-US" dirty="0"/>
              <a:t>Matrix multiplication (</a:t>
            </a:r>
            <a:r>
              <a:rPr lang="zh-CHT" altLang="en-US" dirty="0"/>
              <a:t>矩陣相乘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838200" y="2819400"/>
            <a:ext cx="6934200" cy="3505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</a:t>
            </a:r>
            <a:r>
              <a:rPr lang="en-US" dirty="0"/>
              <a:t>closest pair of </a:t>
            </a:r>
            <a:r>
              <a:rPr lang="en-US" dirty="0" smtClean="0"/>
              <a:t>points: attempt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r>
              <a:rPr lang="en-US" dirty="0" smtClean="0"/>
              <a:t>Rule X: sort by x-</a:t>
            </a:r>
            <a:r>
              <a:rPr lang="en-US" dirty="0"/>
              <a:t>coordinate </a:t>
            </a:r>
            <a:r>
              <a:rPr lang="en-US" dirty="0" smtClean="0"/>
              <a:t>and </a:t>
            </a:r>
            <a:r>
              <a:rPr lang="en-US" dirty="0"/>
              <a:t>consider nearby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Rule Y: sort by y-coordinate and consider nearby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 flipV="1">
            <a:off x="4572000" y="4800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4600" y="2819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5600" y="4038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886200" y="5257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34000" y="5638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14400" y="3962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3429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2860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15200" y="4495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423975">
            <a:off x="4205049" y="2932616"/>
            <a:ext cx="685800" cy="9144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38600" y="2743200"/>
            <a:ext cx="200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Closest pair in 2D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057400" y="2895600"/>
            <a:ext cx="927706" cy="1726035"/>
            <a:chOff x="2057400" y="2895600"/>
            <a:chExt cx="927706" cy="1726035"/>
          </a:xfrm>
        </p:grpSpPr>
        <p:sp>
          <p:nvSpPr>
            <p:cNvPr id="22" name="Oval 21"/>
            <p:cNvSpPr/>
            <p:nvPr/>
          </p:nvSpPr>
          <p:spPr>
            <a:xfrm rot="19015315">
              <a:off x="2419857" y="3114023"/>
              <a:ext cx="565249" cy="150761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57400" y="2895600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 X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657600" y="4495800"/>
            <a:ext cx="1375809" cy="880260"/>
            <a:chOff x="3657600" y="4495800"/>
            <a:chExt cx="1375809" cy="880260"/>
          </a:xfrm>
        </p:grpSpPr>
        <p:sp>
          <p:nvSpPr>
            <p:cNvPr id="23" name="Oval 22"/>
            <p:cNvSpPr/>
            <p:nvPr/>
          </p:nvSpPr>
          <p:spPr>
            <a:xfrm rot="3253575">
              <a:off x="4086442" y="4429094"/>
              <a:ext cx="565249" cy="132868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57600" y="4495800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 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2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closest pair of points: attempt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Divide into 4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2819400"/>
            <a:ext cx="6934200" cy="3505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4572000" y="4800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198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5600" y="4038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886200" y="5257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5638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4400" y="3962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67200" y="3429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60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15200" y="4495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5" idx="1"/>
            <a:endCxn id="5" idx="3"/>
          </p:cNvCxnSpPr>
          <p:nvPr/>
        </p:nvCxnSpPr>
        <p:spPr>
          <a:xfrm>
            <a:off x="838200" y="4572000"/>
            <a:ext cx="6934200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  <a:endCxn id="5" idx="2"/>
          </p:cNvCxnSpPr>
          <p:nvPr/>
        </p:nvCxnSpPr>
        <p:spPr>
          <a:xfrm>
            <a:off x="4305300" y="2819400"/>
            <a:ext cx="0" cy="35052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5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closest pair of points: attempt </a:t>
            </a:r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Divide into 4 regions</a:t>
            </a:r>
          </a:p>
          <a:p>
            <a:r>
              <a:rPr lang="en-US" dirty="0"/>
              <a:t>P</a:t>
            </a:r>
            <a:r>
              <a:rPr lang="en-US" dirty="0" smtClean="0"/>
              <a:t>oints may distribute unevenly =&gt; hard to describe in recursion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2819400"/>
            <a:ext cx="6934200" cy="3505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4572000" y="4800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198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5600" y="4038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886200" y="5257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5638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4400" y="3962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3276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6000" y="3352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15200" y="4648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5" idx="1"/>
            <a:endCxn id="5" idx="3"/>
          </p:cNvCxnSpPr>
          <p:nvPr/>
        </p:nvCxnSpPr>
        <p:spPr>
          <a:xfrm>
            <a:off x="838200" y="4572000"/>
            <a:ext cx="6934200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  <a:endCxn id="5" idx="2"/>
          </p:cNvCxnSpPr>
          <p:nvPr/>
        </p:nvCxnSpPr>
        <p:spPr>
          <a:xfrm>
            <a:off x="4305300" y="2819400"/>
            <a:ext cx="0" cy="35052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6764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371600" y="3429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81800" y="586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00600" y="5791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858000" y="5105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172200" y="5181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62600" y="4953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4876800" y="4648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99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2D closest pair of </a:t>
            </a:r>
            <a:r>
              <a:rPr lang="en-US" dirty="0" smtClean="0"/>
              <a:t>points: divide-and-conquer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r>
              <a:rPr lang="en-US" u="sng" dirty="0" smtClean="0"/>
              <a:t>Divide</a:t>
            </a:r>
            <a:r>
              <a:rPr lang="en-US" dirty="0" smtClean="0"/>
              <a:t>: divide points evenly along x-coordinate</a:t>
            </a:r>
          </a:p>
          <a:p>
            <a:r>
              <a:rPr lang="en-US" u="sng" dirty="0" smtClean="0"/>
              <a:t>Conquer</a:t>
            </a:r>
            <a:r>
              <a:rPr lang="en-US" dirty="0" smtClean="0"/>
              <a:t>: find closest pair in each region recursively</a:t>
            </a:r>
          </a:p>
          <a:p>
            <a:r>
              <a:rPr lang="en-US" u="sng" dirty="0" smtClean="0"/>
              <a:t>Combine</a:t>
            </a:r>
            <a:r>
              <a:rPr lang="en-US" dirty="0" smtClean="0"/>
              <a:t>: find closet pair with one point in each region, and </a:t>
            </a:r>
            <a:r>
              <a:rPr lang="en-US" dirty="0"/>
              <a:t>r</a:t>
            </a:r>
            <a:r>
              <a:rPr lang="en-US" dirty="0" smtClean="0"/>
              <a:t>eturn the best of three solutions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200400"/>
            <a:ext cx="6934200" cy="3505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4495800" y="5105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19800" y="3733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5600" y="4419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3505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886200" y="5638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38800" y="6019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4400" y="4343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6000" y="3733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91400" y="4648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76400" y="3505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371600" y="3810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81800" y="6248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00600" y="6172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315200" y="5562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477000" y="5257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19800" y="5029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4876800" y="5029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38968" y="3505200"/>
            <a:ext cx="1570910" cy="369332"/>
            <a:chOff x="138968" y="3505200"/>
            <a:chExt cx="1570910" cy="369332"/>
          </a:xfrm>
        </p:grpSpPr>
        <p:cxnSp>
          <p:nvCxnSpPr>
            <p:cNvPr id="27" name="Straight Connector 26"/>
            <p:cNvCxnSpPr>
              <a:stCxn id="18" idx="3"/>
              <a:endCxn id="19" idx="7"/>
            </p:cNvCxnSpPr>
            <p:nvPr/>
          </p:nvCxnSpPr>
          <p:spPr>
            <a:xfrm flipH="1">
              <a:off x="1566722" y="3700322"/>
              <a:ext cx="143156" cy="143156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38968" y="3505200"/>
              <a:ext cx="1461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eft-min = 10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14922" y="4876800"/>
            <a:ext cx="1635825" cy="495300"/>
            <a:chOff x="6214922" y="4876800"/>
            <a:chExt cx="1635825" cy="495300"/>
          </a:xfrm>
        </p:grpSpPr>
        <p:cxnSp>
          <p:nvCxnSpPr>
            <p:cNvPr id="29" name="Straight Connector 28"/>
            <p:cNvCxnSpPr>
              <a:stCxn id="23" idx="2"/>
              <a:endCxn id="24" idx="5"/>
            </p:cNvCxnSpPr>
            <p:nvPr/>
          </p:nvCxnSpPr>
          <p:spPr>
            <a:xfrm flipH="1" flipV="1">
              <a:off x="6214922" y="5224322"/>
              <a:ext cx="262078" cy="147778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248400" y="4876800"/>
              <a:ext cx="1602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right-min = 13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76577" y="4812268"/>
            <a:ext cx="1576423" cy="407432"/>
            <a:chOff x="3376577" y="4812268"/>
            <a:chExt cx="1576423" cy="407432"/>
          </a:xfrm>
        </p:grpSpPr>
        <p:cxnSp>
          <p:nvCxnSpPr>
            <p:cNvPr id="34" name="Straight Connector 33"/>
            <p:cNvCxnSpPr>
              <a:stCxn id="6" idx="6"/>
              <a:endCxn id="25" idx="2"/>
            </p:cNvCxnSpPr>
            <p:nvPr/>
          </p:nvCxnSpPr>
          <p:spPr>
            <a:xfrm flipV="1">
              <a:off x="4724400" y="5143500"/>
              <a:ext cx="152400" cy="76200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376577" y="4812268"/>
              <a:ext cx="1576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ross-min = 7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724400" y="2895600"/>
            <a:ext cx="304478" cy="3810000"/>
            <a:chOff x="4724400" y="2895600"/>
            <a:chExt cx="304478" cy="38100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800600" y="3200400"/>
              <a:ext cx="0" cy="350520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724400" y="2895600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67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991600" cy="990600"/>
          </a:xfrm>
        </p:spPr>
        <p:txBody>
          <a:bodyPr>
            <a:normAutofit/>
          </a:bodyPr>
          <a:lstStyle/>
          <a:p>
            <a:r>
              <a:rPr lang="en-US" dirty="0"/>
              <a:t>Find closest pair across two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r>
              <a:rPr lang="zh-TW" altLang="en-US" dirty="0" smtClean="0"/>
              <a:t>考慮所有的跨區點對，找出其中距離最小的？</a:t>
            </a:r>
            <a:endParaRPr lang="en-US" altLang="zh-TW" dirty="0" smtClean="0"/>
          </a:p>
          <a:p>
            <a:pPr lvl="1"/>
            <a:r>
              <a:rPr lang="en-US" dirty="0" smtClean="0"/>
              <a:t>n/2 * n/2</a:t>
            </a:r>
            <a:r>
              <a:rPr lang="en-US" dirty="0"/>
              <a:t> </a:t>
            </a:r>
            <a:r>
              <a:rPr lang="zh-TW" altLang="en-US" dirty="0" smtClean="0"/>
              <a:t>種組合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/>
              </a:rPr>
              <a:t></a:t>
            </a:r>
          </a:p>
          <a:p>
            <a:pPr lvl="1"/>
            <a:r>
              <a:rPr lang="zh-TW" altLang="en-US" dirty="0" smtClean="0">
                <a:sym typeface="Wingdings"/>
              </a:rPr>
              <a:t>要考慮的組合還是太多了，有沒有辦法縮小搜尋範圍？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200400"/>
            <a:ext cx="6934200" cy="3505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4495800" y="5105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19800" y="3733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5600" y="4419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3505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886200" y="5638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38800" y="6019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4400" y="4343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6000" y="3733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91400" y="4648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800600" y="3200400"/>
            <a:ext cx="0" cy="35052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676400" y="3505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371600" y="3810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81800" y="6248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00600" y="6172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315200" y="5562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477000" y="5257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19800" y="5029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4876800" y="5029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18" idx="3"/>
            <a:endCxn id="19" idx="7"/>
          </p:cNvCxnSpPr>
          <p:nvPr/>
        </p:nvCxnSpPr>
        <p:spPr>
          <a:xfrm flipH="1">
            <a:off x="1566722" y="3700322"/>
            <a:ext cx="143156" cy="143156"/>
          </a:xfrm>
          <a:prstGeom prst="line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  <a:endCxn id="24" idx="5"/>
          </p:cNvCxnSpPr>
          <p:nvPr/>
        </p:nvCxnSpPr>
        <p:spPr>
          <a:xfrm flipH="1" flipV="1">
            <a:off x="6214922" y="5224322"/>
            <a:ext cx="262078" cy="147778"/>
          </a:xfrm>
          <a:prstGeom prst="line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6"/>
            <a:endCxn id="25" idx="2"/>
          </p:cNvCxnSpPr>
          <p:nvPr/>
        </p:nvCxnSpPr>
        <p:spPr>
          <a:xfrm flipV="1">
            <a:off x="4724400" y="5143500"/>
            <a:ext cx="152400" cy="76200"/>
          </a:xfrm>
          <a:prstGeom prst="line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8968" y="3505200"/>
            <a:ext cx="146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eft-min = 10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248400" y="4876800"/>
            <a:ext cx="160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right-min = 13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76577" y="4812268"/>
            <a:ext cx="157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ross-min = 7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724400" y="2895600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3200400"/>
            <a:ext cx="6934200" cy="3505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343400" y="2743200"/>
            <a:ext cx="914400" cy="3962400"/>
            <a:chOff x="4343400" y="2743200"/>
            <a:chExt cx="914400" cy="3962400"/>
          </a:xfrm>
        </p:grpSpPr>
        <p:sp>
          <p:nvSpPr>
            <p:cNvPr id="33" name="Rectangle 32"/>
            <p:cNvSpPr/>
            <p:nvPr/>
          </p:nvSpPr>
          <p:spPr>
            <a:xfrm>
              <a:off x="4343400" y="3200400"/>
              <a:ext cx="914400" cy="350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43400" y="2743200"/>
              <a:ext cx="355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δ</a:t>
              </a:r>
              <a:endParaRPr lang="en-US" sz="2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25613" y="2743200"/>
              <a:ext cx="355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δ</a:t>
              </a:r>
              <a:endParaRPr 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9067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Find closest </a:t>
            </a:r>
            <a:r>
              <a:rPr lang="en-US" dirty="0"/>
              <a:t>pair </a:t>
            </a:r>
            <a:r>
              <a:rPr lang="en-US" dirty="0" smtClean="0"/>
              <a:t>across two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 smtClean="0">
                <a:solidFill>
                  <a:srgbClr val="0000FF"/>
                </a:solidFill>
              </a:rPr>
              <a:t>Observation 1</a:t>
            </a:r>
            <a:r>
              <a:rPr lang="en-US" dirty="0" smtClean="0">
                <a:solidFill>
                  <a:srgbClr val="0000FF"/>
                </a:solidFill>
              </a:rPr>
              <a:t>: only need to consider points within </a:t>
            </a:r>
            <a:r>
              <a:rPr lang="en-US" dirty="0" err="1" smtClean="0">
                <a:solidFill>
                  <a:srgbClr val="0000FF"/>
                </a:solidFill>
              </a:rPr>
              <a:t>δ</a:t>
            </a:r>
            <a:r>
              <a:rPr lang="en-US" dirty="0" smtClean="0">
                <a:solidFill>
                  <a:srgbClr val="0000FF"/>
                </a:solidFill>
              </a:rPr>
              <a:t> of the cut, </a:t>
            </a:r>
            <a:r>
              <a:rPr lang="en-US" dirty="0" err="1" smtClean="0">
                <a:solidFill>
                  <a:srgbClr val="0000FF"/>
                </a:solidFill>
              </a:rPr>
              <a:t>δ</a:t>
            </a:r>
            <a:r>
              <a:rPr lang="en-US" dirty="0" smtClean="0">
                <a:solidFill>
                  <a:srgbClr val="0000FF"/>
                </a:solidFill>
              </a:rPr>
              <a:t> = min{left-min, right-min}</a:t>
            </a:r>
          </a:p>
          <a:p>
            <a:pPr lvl="1"/>
            <a:r>
              <a:rPr lang="zh-TW" altLang="en-US" dirty="0" smtClean="0"/>
              <a:t>不在灰色長條區域內的</a:t>
            </a:r>
            <a:r>
              <a:rPr lang="zh-TW" altLang="en-US" dirty="0"/>
              <a:t>跨區點對</a:t>
            </a:r>
            <a:r>
              <a:rPr lang="zh-TW" altLang="en-US" dirty="0" smtClean="0"/>
              <a:t>，兩點的距離一定比</a:t>
            </a:r>
            <a:r>
              <a:rPr lang="en-US" dirty="0" err="1"/>
              <a:t>δ</a:t>
            </a:r>
            <a:r>
              <a:rPr lang="zh-TW" altLang="en-US" dirty="0" smtClean="0"/>
              <a:t>大！</a:t>
            </a:r>
            <a:endParaRPr lang="en-US" altLang="zh-TW" dirty="0" smtClean="0"/>
          </a:p>
          <a:p>
            <a:pPr lvl="1"/>
            <a:r>
              <a:rPr lang="zh-TW" altLang="en-US" dirty="0"/>
              <a:t>不用考慮</a:t>
            </a:r>
            <a:r>
              <a:rPr lang="zh-TW" altLang="en-US" dirty="0" smtClean="0"/>
              <a:t>距離≥</a:t>
            </a:r>
            <a:r>
              <a:rPr lang="en-US" dirty="0" err="1" smtClean="0"/>
              <a:t>δ</a:t>
            </a:r>
            <a:r>
              <a:rPr lang="zh-TW" altLang="en-US" dirty="0" smtClean="0"/>
              <a:t>的跨區點對，因為這些點對不可能是最終的答案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4495800" y="5105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19800" y="3733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5600" y="4419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3505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886200" y="5638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38800" y="6019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4400" y="4343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3657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6000" y="3733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91400" y="4648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4800600" y="3200400"/>
            <a:ext cx="0" cy="35052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676400" y="3505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371600" y="3810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81800" y="6248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800600" y="6172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315200" y="5562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77000" y="5257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19800" y="5029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876800" y="5029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17" idx="3"/>
            <a:endCxn id="18" idx="7"/>
          </p:cNvCxnSpPr>
          <p:nvPr/>
        </p:nvCxnSpPr>
        <p:spPr>
          <a:xfrm flipH="1">
            <a:off x="1566722" y="3700322"/>
            <a:ext cx="143156" cy="143156"/>
          </a:xfrm>
          <a:prstGeom prst="line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" idx="2"/>
            <a:endCxn id="23" idx="5"/>
          </p:cNvCxnSpPr>
          <p:nvPr/>
        </p:nvCxnSpPr>
        <p:spPr>
          <a:xfrm flipH="1" flipV="1">
            <a:off x="6214922" y="5224322"/>
            <a:ext cx="262078" cy="147778"/>
          </a:xfrm>
          <a:prstGeom prst="line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6"/>
            <a:endCxn id="24" idx="2"/>
          </p:cNvCxnSpPr>
          <p:nvPr/>
        </p:nvCxnSpPr>
        <p:spPr>
          <a:xfrm flipV="1">
            <a:off x="4724400" y="5143500"/>
            <a:ext cx="152400" cy="76200"/>
          </a:xfrm>
          <a:prstGeom prst="line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8968" y="3505200"/>
            <a:ext cx="146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eft-min = 10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48400" y="4876800"/>
            <a:ext cx="160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right-min = 13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76577" y="4812268"/>
            <a:ext cx="157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ross-min = 7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676900" y="2943136"/>
            <a:ext cx="3124200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縮小搜尋範圍！</a:t>
            </a:r>
            <a:r>
              <a:rPr lang="zh-TW" altLang="en-US" sz="2800" dirty="0" smtClean="0">
                <a:sym typeface="Wingdings"/>
              </a:rPr>
              <a:t></a:t>
            </a:r>
            <a:endParaRPr lang="en-US" altLang="zh-TW" sz="28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699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914400" y="3200400"/>
            <a:ext cx="3810000" cy="350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33400" y="3886200"/>
            <a:ext cx="4191000" cy="1752600"/>
            <a:chOff x="533400" y="3886200"/>
            <a:chExt cx="4191000" cy="1752600"/>
          </a:xfrm>
        </p:grpSpPr>
        <p:sp>
          <p:nvSpPr>
            <p:cNvPr id="29" name="Rectangle 28"/>
            <p:cNvSpPr/>
            <p:nvPr/>
          </p:nvSpPr>
          <p:spPr>
            <a:xfrm>
              <a:off x="914400" y="3886200"/>
              <a:ext cx="3810000" cy="1752600"/>
            </a:xfrm>
            <a:prstGeom prst="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3400" y="4495800"/>
              <a:ext cx="355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δ</a:t>
              </a:r>
              <a:endParaRPr 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9067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Find closest </a:t>
            </a:r>
            <a:r>
              <a:rPr lang="en-US" dirty="0"/>
              <a:t>pair </a:t>
            </a:r>
            <a:r>
              <a:rPr lang="en-US" dirty="0" smtClean="0"/>
              <a:t>across two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676400"/>
          </a:xfrm>
        </p:spPr>
        <p:txBody>
          <a:bodyPr>
            <a:normAutofit fontScale="92500"/>
          </a:bodyPr>
          <a:lstStyle/>
          <a:p>
            <a:r>
              <a:rPr lang="en-US" u="sng" dirty="0" smtClean="0"/>
              <a:t>Observation 1</a:t>
            </a:r>
            <a:r>
              <a:rPr lang="en-US" dirty="0" smtClean="0"/>
              <a:t>: only need to consider points within </a:t>
            </a:r>
            <a:r>
              <a:rPr lang="en-US" dirty="0" err="1" smtClean="0"/>
              <a:t>δ</a:t>
            </a:r>
            <a:r>
              <a:rPr lang="en-US" dirty="0" smtClean="0"/>
              <a:t> of the cut, </a:t>
            </a:r>
            <a:r>
              <a:rPr lang="en-US" dirty="0" err="1" smtClean="0"/>
              <a:t>δ</a:t>
            </a:r>
            <a:r>
              <a:rPr lang="en-US" dirty="0" smtClean="0"/>
              <a:t> = min{left-min, right-min}</a:t>
            </a:r>
          </a:p>
          <a:p>
            <a:r>
              <a:rPr lang="en-US" u="sng" dirty="0">
                <a:solidFill>
                  <a:srgbClr val="0000FF"/>
                </a:solidFill>
              </a:rPr>
              <a:t>Observation 2</a:t>
            </a:r>
            <a:r>
              <a:rPr lang="en-US" dirty="0">
                <a:solidFill>
                  <a:srgbClr val="0000FF"/>
                </a:solidFill>
              </a:rPr>
              <a:t>: only need to consider pairs within </a:t>
            </a:r>
            <a:r>
              <a:rPr lang="en-US" dirty="0" smtClean="0">
                <a:solidFill>
                  <a:srgbClr val="0000FF"/>
                </a:solidFill>
              </a:rPr>
              <a:t>δx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 smtClean="0">
                <a:solidFill>
                  <a:srgbClr val="0000FF"/>
                </a:solidFill>
              </a:rPr>
              <a:t>δ blocks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zh-TW" altLang="en-US" dirty="0" smtClean="0"/>
              <a:t>任一距離</a:t>
            </a:r>
            <a:r>
              <a:rPr lang="en-US" dirty="0" smtClean="0"/>
              <a:t>&lt;</a:t>
            </a:r>
            <a:r>
              <a:rPr lang="en-US" dirty="0" err="1" smtClean="0"/>
              <a:t>δ</a:t>
            </a:r>
            <a:r>
              <a:rPr lang="zh-TW" altLang="en-US" dirty="0" smtClean="0"/>
              <a:t>的跨區點對</a:t>
            </a:r>
            <a:r>
              <a:rPr lang="en-US" dirty="0" smtClean="0"/>
              <a:t>, </a:t>
            </a:r>
            <a:r>
              <a:rPr lang="zh-TW" altLang="en-US" dirty="0" smtClean="0"/>
              <a:t>一定落在某個</a:t>
            </a:r>
            <a:r>
              <a:rPr lang="en-US" dirty="0" smtClean="0"/>
              <a:t>δx2δ</a:t>
            </a:r>
            <a:r>
              <a:rPr lang="zh-TW" altLang="en-US" dirty="0" smtClean="0"/>
              <a:t>的區塊中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 flipV="1">
            <a:off x="4419600" y="5791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62400" y="3505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905000" y="4953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819400" y="3200400"/>
            <a:ext cx="0" cy="350520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62400" y="6324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4648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981200" y="3048000"/>
            <a:ext cx="35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δ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52800" y="3048000"/>
            <a:ext cx="35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δ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133600" y="4495800"/>
            <a:ext cx="535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dirty="0" err="1" smtClean="0"/>
              <a:t>δ</a:t>
            </a:r>
            <a:endParaRPr lang="en-US" sz="2400" dirty="0"/>
          </a:p>
        </p:txBody>
      </p:sp>
      <p:sp>
        <p:nvSpPr>
          <p:cNvPr id="49" name="Oval 48"/>
          <p:cNvSpPr/>
          <p:nvPr/>
        </p:nvSpPr>
        <p:spPr>
          <a:xfrm flipV="1">
            <a:off x="990600" y="32766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90600" y="4114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4" idx="3"/>
            <a:endCxn id="10" idx="6"/>
          </p:cNvCxnSpPr>
          <p:nvPr/>
        </p:nvCxnSpPr>
        <p:spPr>
          <a:xfrm flipH="1">
            <a:off x="2133600" y="4843322"/>
            <a:ext cx="947878" cy="223978"/>
          </a:xfrm>
          <a:prstGeom prst="line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74476" y="3200400"/>
            <a:ext cx="3886200" cy="22467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搜尋範圍越來越小了</a:t>
            </a:r>
            <a:r>
              <a:rPr lang="zh-TW" altLang="en-US" sz="2800" dirty="0" smtClean="0">
                <a:sym typeface="Wingdings"/>
              </a:rPr>
              <a:t></a:t>
            </a:r>
            <a:endParaRPr lang="en-US" altLang="zh-TW" sz="2800" dirty="0" smtClean="0">
              <a:sym typeface="Wingdings"/>
            </a:endParaRPr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但是</a:t>
            </a:r>
            <a:r>
              <a:rPr lang="en-US" altLang="zh-TW" sz="2800" dirty="0" smtClean="0"/>
              <a:t>…</a:t>
            </a:r>
            <a:r>
              <a:rPr lang="zh-TW" altLang="en-US" sz="2800" dirty="0" smtClean="0"/>
              <a:t>要是很倒霉，所有的點都聚集在某個</a:t>
            </a:r>
            <a:r>
              <a:rPr lang="en-US" sz="2800" dirty="0" smtClean="0"/>
              <a:t>δx2δ</a:t>
            </a:r>
            <a:r>
              <a:rPr lang="zh-TW" altLang="en-US" sz="2800" dirty="0" smtClean="0"/>
              <a:t>區塊內怎麼辦？</a:t>
            </a:r>
            <a:r>
              <a:rPr lang="zh-TW" altLang="en-US" sz="2800" dirty="0" smtClean="0">
                <a:sym typeface="Wingdings"/>
              </a:rPr>
              <a:t>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05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295400" y="4724400"/>
            <a:ext cx="3810000" cy="20641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295400" y="4876800"/>
            <a:ext cx="3810000" cy="175260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9067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Find closest </a:t>
            </a:r>
            <a:r>
              <a:rPr lang="en-US" dirty="0"/>
              <a:t>pair </a:t>
            </a:r>
            <a:r>
              <a:rPr lang="en-US" dirty="0" smtClean="0"/>
              <a:t>across two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2895600"/>
          </a:xfrm>
        </p:spPr>
        <p:txBody>
          <a:bodyPr>
            <a:normAutofit fontScale="92500"/>
          </a:bodyPr>
          <a:lstStyle/>
          <a:p>
            <a:r>
              <a:rPr lang="en-US" u="sng" dirty="0" smtClean="0"/>
              <a:t>Observation 1</a:t>
            </a:r>
            <a:r>
              <a:rPr lang="en-US" dirty="0" smtClean="0"/>
              <a:t>: only need to consider points within </a:t>
            </a:r>
            <a:r>
              <a:rPr lang="en-US" dirty="0" err="1" smtClean="0"/>
              <a:t>δ</a:t>
            </a:r>
            <a:r>
              <a:rPr lang="en-US" dirty="0" smtClean="0"/>
              <a:t> of the cut, </a:t>
            </a:r>
            <a:r>
              <a:rPr lang="en-US" dirty="0" err="1" smtClean="0"/>
              <a:t>δ</a:t>
            </a:r>
            <a:r>
              <a:rPr lang="en-US" dirty="0" smtClean="0"/>
              <a:t> = min{left-min, right-min}</a:t>
            </a:r>
          </a:p>
          <a:p>
            <a:r>
              <a:rPr lang="en-US" u="sng" dirty="0"/>
              <a:t>Observation 2</a:t>
            </a:r>
            <a:r>
              <a:rPr lang="en-US" dirty="0"/>
              <a:t>: only need to consider pairs within </a:t>
            </a:r>
            <a:r>
              <a:rPr lang="en-US" dirty="0" smtClean="0"/>
              <a:t>δx</a:t>
            </a:r>
            <a:r>
              <a:rPr lang="en-US" dirty="0"/>
              <a:t>2</a:t>
            </a:r>
            <a:r>
              <a:rPr lang="en-US" dirty="0" smtClean="0"/>
              <a:t>δ blocks</a:t>
            </a:r>
            <a:endParaRPr lang="en-US" dirty="0"/>
          </a:p>
          <a:p>
            <a:pPr lvl="1"/>
            <a:r>
              <a:rPr lang="zh-TW" altLang="en-US" dirty="0" smtClean="0"/>
              <a:t>任一距離</a:t>
            </a:r>
            <a:r>
              <a:rPr lang="en-US" dirty="0" smtClean="0"/>
              <a:t>&lt;</a:t>
            </a:r>
            <a:r>
              <a:rPr lang="en-US" dirty="0" err="1" smtClean="0"/>
              <a:t>δ</a:t>
            </a:r>
            <a:r>
              <a:rPr lang="zh-TW" altLang="en-US" dirty="0" smtClean="0"/>
              <a:t>的跨區點對</a:t>
            </a:r>
            <a:r>
              <a:rPr lang="en-US" dirty="0" smtClean="0"/>
              <a:t>, </a:t>
            </a:r>
            <a:r>
              <a:rPr lang="zh-TW" altLang="en-US" dirty="0" smtClean="0"/>
              <a:t>一定落在某個</a:t>
            </a:r>
            <a:r>
              <a:rPr lang="en-US" dirty="0" smtClean="0"/>
              <a:t>δx2δ</a:t>
            </a:r>
            <a:r>
              <a:rPr lang="zh-TW" altLang="en-US" dirty="0" smtClean="0"/>
              <a:t>的區塊中</a:t>
            </a:r>
            <a:endParaRPr lang="en-US" altLang="zh-TW" dirty="0" smtClean="0"/>
          </a:p>
          <a:p>
            <a:r>
              <a:rPr lang="en-US" u="sng" dirty="0" smtClean="0">
                <a:solidFill>
                  <a:srgbClr val="0000FF"/>
                </a:solidFill>
              </a:rPr>
              <a:t>Observation 3</a:t>
            </a:r>
            <a:r>
              <a:rPr lang="en-US" dirty="0" smtClean="0">
                <a:solidFill>
                  <a:srgbClr val="0000FF"/>
                </a:solidFill>
              </a:rPr>
              <a:t>: </a:t>
            </a:r>
            <a:r>
              <a:rPr lang="zh-TW" altLang="en-US" dirty="0" smtClean="0">
                <a:solidFill>
                  <a:srgbClr val="0000FF"/>
                </a:solidFill>
              </a:rPr>
              <a:t>任一個</a:t>
            </a:r>
            <a:r>
              <a:rPr lang="en-US" dirty="0" smtClean="0">
                <a:solidFill>
                  <a:srgbClr val="0000FF"/>
                </a:solidFill>
              </a:rPr>
              <a:t>δx2δ</a:t>
            </a:r>
            <a:r>
              <a:rPr lang="zh-TW" altLang="en-US" dirty="0" smtClean="0">
                <a:solidFill>
                  <a:srgbClr val="0000FF"/>
                </a:solidFill>
              </a:rPr>
              <a:t>區塊最多包含</a:t>
            </a:r>
            <a:r>
              <a:rPr lang="en-US" altLang="zh-TW" dirty="0" smtClean="0">
                <a:solidFill>
                  <a:srgbClr val="0000FF"/>
                </a:solidFill>
              </a:rPr>
              <a:t>8</a:t>
            </a:r>
            <a:r>
              <a:rPr lang="zh-TW" altLang="en-US" dirty="0" smtClean="0">
                <a:solidFill>
                  <a:srgbClr val="0000FF"/>
                </a:solidFill>
              </a:rPr>
              <a:t>個點</a:t>
            </a:r>
            <a:endParaRPr lang="en-US" altLang="zh-TW" dirty="0" smtClean="0">
              <a:solidFill>
                <a:srgbClr val="0000FF"/>
              </a:solidFill>
            </a:endParaRPr>
          </a:p>
          <a:p>
            <a:pPr lvl="1"/>
            <a:r>
              <a:rPr lang="en-US" altLang="zh-TW" u="sng" dirty="0" smtClean="0"/>
              <a:t>Claim</a:t>
            </a:r>
            <a:r>
              <a:rPr lang="en-US" altLang="zh-TW" dirty="0" smtClean="0"/>
              <a:t>: </a:t>
            </a:r>
            <a:r>
              <a:rPr lang="zh-TW" altLang="en-US" dirty="0" smtClean="0"/>
              <a:t>每個</a:t>
            </a:r>
            <a:r>
              <a:rPr lang="en-US" dirty="0" err="1" smtClean="0"/>
              <a:t>δ</a:t>
            </a:r>
            <a:r>
              <a:rPr lang="en-US" dirty="0" smtClean="0"/>
              <a:t>/2 x </a:t>
            </a:r>
            <a:r>
              <a:rPr lang="en-US" dirty="0" err="1"/>
              <a:t>δ</a:t>
            </a:r>
            <a:r>
              <a:rPr lang="en-US" dirty="0"/>
              <a:t>/</a:t>
            </a:r>
            <a:r>
              <a:rPr lang="en-US" dirty="0" smtClean="0"/>
              <a:t>2</a:t>
            </a:r>
            <a:r>
              <a:rPr lang="zh-TW" altLang="en-US" dirty="0" smtClean="0"/>
              <a:t>的方格至多包含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個點</a:t>
            </a:r>
            <a:r>
              <a:rPr lang="en-US" dirty="0" smtClean="0"/>
              <a:t> </a:t>
            </a:r>
          </a:p>
          <a:p>
            <a:pPr lvl="2"/>
            <a:r>
              <a:rPr lang="zh-TW" altLang="en-US" u="sng" dirty="0" smtClean="0"/>
              <a:t>反證法</a:t>
            </a:r>
            <a:r>
              <a:rPr lang="zh-TW" altLang="en-US" dirty="0" smtClean="0"/>
              <a:t>：若左</a:t>
            </a:r>
            <a:r>
              <a:rPr lang="en-US" altLang="zh-TW" dirty="0" smtClean="0"/>
              <a:t>(</a:t>
            </a:r>
            <a:r>
              <a:rPr lang="zh-TW" altLang="en-US" dirty="0" smtClean="0"/>
              <a:t>右</a:t>
            </a:r>
            <a:r>
              <a:rPr lang="en-US" altLang="zh-TW" dirty="0"/>
              <a:t>)</a:t>
            </a:r>
            <a:r>
              <a:rPr lang="zh-TW" altLang="en-US" dirty="0" smtClean="0"/>
              <a:t>邊平面上有某個方格包含多個點，那麼左</a:t>
            </a:r>
            <a:r>
              <a:rPr lang="en-US" altLang="zh-TW" dirty="0"/>
              <a:t>(</a:t>
            </a:r>
            <a:r>
              <a:rPr lang="zh-TW" altLang="en-US" dirty="0"/>
              <a:t>右</a:t>
            </a:r>
            <a:r>
              <a:rPr lang="en-US" altLang="zh-TW" dirty="0"/>
              <a:t>)</a:t>
            </a:r>
            <a:r>
              <a:rPr lang="zh-TW" altLang="en-US" dirty="0" smtClean="0"/>
              <a:t>邊平面的最近點距離</a:t>
            </a:r>
            <a:r>
              <a:rPr lang="en-US" altLang="zh-TW" dirty="0" smtClean="0"/>
              <a:t>&lt;</a:t>
            </a:r>
            <a:r>
              <a:rPr lang="en-US" dirty="0" err="1" smtClean="0"/>
              <a:t>δ</a:t>
            </a:r>
            <a:r>
              <a:rPr lang="zh-TW" altLang="en-US" dirty="0" smtClean="0"/>
              <a:t>。跟</a:t>
            </a:r>
            <a:r>
              <a:rPr lang="en-US" dirty="0" err="1"/>
              <a:t>δ</a:t>
            </a:r>
            <a:r>
              <a:rPr lang="en-US" dirty="0"/>
              <a:t> = </a:t>
            </a:r>
            <a:r>
              <a:rPr lang="en-US" dirty="0" smtClean="0"/>
              <a:t>min{</a:t>
            </a:r>
            <a:r>
              <a:rPr lang="en-US" dirty="0"/>
              <a:t>left-min, right-min</a:t>
            </a:r>
            <a:r>
              <a:rPr lang="en-US" dirty="0" smtClean="0"/>
              <a:t>}</a:t>
            </a:r>
            <a:r>
              <a:rPr lang="zh-TW" altLang="en-US" dirty="0" smtClean="0"/>
              <a:t>矛盾。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47</a:t>
            </a:fld>
            <a:endParaRPr lang="en-US"/>
          </a:p>
        </p:txBody>
      </p:sp>
      <p:cxnSp>
        <p:nvCxnSpPr>
          <p:cNvPr id="16" name="Straight Connector 15"/>
          <p:cNvCxnSpPr>
            <a:stCxn id="33" idx="0"/>
            <a:endCxn id="33" idx="2"/>
          </p:cNvCxnSpPr>
          <p:nvPr/>
        </p:nvCxnSpPr>
        <p:spPr>
          <a:xfrm>
            <a:off x="3200400" y="4724400"/>
            <a:ext cx="0" cy="206418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57400" y="4267200"/>
            <a:ext cx="35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δ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3962400" y="4273987"/>
            <a:ext cx="35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δ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71600" y="5035987"/>
            <a:ext cx="685800" cy="526613"/>
            <a:chOff x="1371600" y="5035987"/>
            <a:chExt cx="685800" cy="526613"/>
          </a:xfrm>
        </p:grpSpPr>
        <p:sp>
          <p:nvSpPr>
            <p:cNvPr id="10" name="Oval 9"/>
            <p:cNvSpPr/>
            <p:nvPr/>
          </p:nvSpPr>
          <p:spPr>
            <a:xfrm>
              <a:off x="1828800" y="533400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371600" y="5035987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5800" y="4876800"/>
            <a:ext cx="4419600" cy="1752600"/>
            <a:chOff x="2057400" y="4648200"/>
            <a:chExt cx="4419600" cy="1752600"/>
          </a:xfrm>
        </p:grpSpPr>
        <p:sp>
          <p:nvSpPr>
            <p:cNvPr id="22" name="TextBox 21"/>
            <p:cNvSpPr txBox="1"/>
            <p:nvPr/>
          </p:nvSpPr>
          <p:spPr>
            <a:xfrm>
              <a:off x="2057400" y="4876800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δ</a:t>
              </a:r>
              <a:r>
                <a:rPr lang="en-US" sz="2400" dirty="0" smtClean="0"/>
                <a:t>/2</a:t>
              </a:r>
              <a:endParaRPr lang="en-US" sz="2400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667000" y="5524500"/>
              <a:ext cx="3810000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581400" y="4648200"/>
              <a:ext cx="0" cy="175260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562600" y="4648200"/>
              <a:ext cx="0" cy="175260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057400" y="5715000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δ</a:t>
              </a:r>
              <a:r>
                <a:rPr lang="en-US" sz="2400" dirty="0" smtClean="0"/>
                <a:t>/2</a:t>
              </a:r>
              <a:endParaRPr lang="en-US" sz="24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566722" y="4986497"/>
            <a:ext cx="3349459" cy="400110"/>
            <a:chOff x="1566722" y="4986497"/>
            <a:chExt cx="3349459" cy="400110"/>
          </a:xfrm>
        </p:grpSpPr>
        <p:cxnSp>
          <p:nvCxnSpPr>
            <p:cNvPr id="17" name="Straight Connector 16"/>
            <p:cNvCxnSpPr>
              <a:stCxn id="50" idx="5"/>
              <a:endCxn id="10" idx="1"/>
            </p:cNvCxnSpPr>
            <p:nvPr/>
          </p:nvCxnSpPr>
          <p:spPr>
            <a:xfrm>
              <a:off x="1566722" y="5231109"/>
              <a:ext cx="295556" cy="1363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131444" y="4986497"/>
              <a:ext cx="2784737" cy="400110"/>
            </a:xfrm>
            <a:prstGeom prst="rect">
              <a:avLst/>
            </a:prstGeom>
            <a:solidFill>
              <a:srgbClr val="BFF944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/>
                <a:t>同個方格裡的點距離</a:t>
              </a:r>
              <a:r>
                <a:rPr lang="en-US" sz="2000" dirty="0" smtClean="0"/>
                <a:t>&lt;</a:t>
              </a:r>
              <a:r>
                <a:rPr lang="en-US" sz="2000" dirty="0" err="1" smtClean="0"/>
                <a:t>δ</a:t>
              </a:r>
              <a:endParaRPr lang="en-US" sz="20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57800" y="4876800"/>
            <a:ext cx="3657600" cy="1323439"/>
          </a:xfrm>
          <a:prstGeom prst="rect">
            <a:avLst/>
          </a:prstGeom>
          <a:solidFill>
            <a:srgbClr val="BFF944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如果有距離</a:t>
            </a:r>
            <a:r>
              <a:rPr lang="en-US" sz="2000" dirty="0"/>
              <a:t>&lt;</a:t>
            </a:r>
            <a:r>
              <a:rPr lang="en-US" sz="2000" dirty="0" err="1" smtClean="0"/>
              <a:t>δ</a:t>
            </a:r>
            <a:r>
              <a:rPr lang="zh-TW" altLang="en-US" sz="2000" dirty="0" smtClean="0"/>
              <a:t>的同區點對，之前遞迴的時候就該找出來了。</a:t>
            </a:r>
            <a:endParaRPr lang="en-US" altLang="zh-TW" sz="2000" dirty="0" smtClean="0"/>
          </a:p>
          <a:p>
            <a:r>
              <a:rPr lang="zh-TW" altLang="en-US" sz="2000" dirty="0" smtClean="0"/>
              <a:t>矛盾！</a:t>
            </a:r>
            <a:endParaRPr lang="en-US" altLang="zh-TW" sz="2000" dirty="0" smtClean="0"/>
          </a:p>
          <a:p>
            <a:r>
              <a:rPr lang="zh-TW" altLang="en-US" sz="2000" dirty="0" smtClean="0"/>
              <a:t>得知每個小方格至多包含</a:t>
            </a:r>
            <a:r>
              <a:rPr lang="en-US" altLang="zh-TW" sz="2000" dirty="0" smtClean="0"/>
              <a:t>1</a:t>
            </a:r>
            <a:r>
              <a:rPr lang="zh-TW" altLang="en-US" sz="2000" dirty="0" smtClean="0"/>
              <a:t>個點！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656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533400" y="3581400"/>
            <a:ext cx="3810000" cy="28261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33400" y="4495800"/>
            <a:ext cx="3810000" cy="1752600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9067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Find closest </a:t>
            </a:r>
            <a:r>
              <a:rPr lang="en-US" dirty="0"/>
              <a:t>pair </a:t>
            </a:r>
            <a:r>
              <a:rPr lang="en-US" dirty="0" smtClean="0"/>
              <a:t>across two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2133600"/>
          </a:xfrm>
        </p:spPr>
        <p:txBody>
          <a:bodyPr>
            <a:normAutofit fontScale="92500"/>
          </a:bodyPr>
          <a:lstStyle/>
          <a:p>
            <a:r>
              <a:rPr lang="en-US" u="sng" dirty="0" smtClean="0"/>
              <a:t>Observation 1</a:t>
            </a:r>
            <a:r>
              <a:rPr lang="en-US" dirty="0" smtClean="0"/>
              <a:t>: only need to consider points within </a:t>
            </a:r>
            <a:r>
              <a:rPr lang="en-US" dirty="0" err="1" smtClean="0"/>
              <a:t>δ</a:t>
            </a:r>
            <a:r>
              <a:rPr lang="en-US" dirty="0" smtClean="0"/>
              <a:t> of the cut, </a:t>
            </a:r>
            <a:r>
              <a:rPr lang="en-US" dirty="0" err="1" smtClean="0"/>
              <a:t>δ</a:t>
            </a:r>
            <a:r>
              <a:rPr lang="en-US" dirty="0" smtClean="0"/>
              <a:t> = min{left-min, right-min}</a:t>
            </a:r>
          </a:p>
          <a:p>
            <a:r>
              <a:rPr lang="en-US" u="sng" dirty="0"/>
              <a:t>Observation 2</a:t>
            </a:r>
            <a:r>
              <a:rPr lang="en-US" dirty="0"/>
              <a:t>: only need to consider pairs within </a:t>
            </a:r>
            <a:r>
              <a:rPr lang="en-US" dirty="0" smtClean="0"/>
              <a:t>δx</a:t>
            </a:r>
            <a:r>
              <a:rPr lang="en-US" dirty="0"/>
              <a:t>2</a:t>
            </a:r>
            <a:r>
              <a:rPr lang="en-US" dirty="0" smtClean="0"/>
              <a:t>δ blocks</a:t>
            </a:r>
            <a:endParaRPr lang="en-US" dirty="0"/>
          </a:p>
          <a:p>
            <a:pPr lvl="1"/>
            <a:r>
              <a:rPr lang="zh-TW" altLang="en-US" dirty="0" smtClean="0"/>
              <a:t>任一距離</a:t>
            </a:r>
            <a:r>
              <a:rPr lang="en-US" dirty="0" smtClean="0"/>
              <a:t>&lt;</a:t>
            </a:r>
            <a:r>
              <a:rPr lang="en-US" dirty="0" err="1" smtClean="0"/>
              <a:t>δ</a:t>
            </a:r>
            <a:r>
              <a:rPr lang="zh-TW" altLang="en-US" dirty="0" smtClean="0"/>
              <a:t>的跨區點對</a:t>
            </a:r>
            <a:r>
              <a:rPr lang="en-US" dirty="0" smtClean="0"/>
              <a:t>, </a:t>
            </a:r>
            <a:r>
              <a:rPr lang="zh-TW" altLang="en-US" dirty="0" smtClean="0"/>
              <a:t>一定落在某個</a:t>
            </a:r>
            <a:r>
              <a:rPr lang="en-US" dirty="0" smtClean="0"/>
              <a:t>δx2δ</a:t>
            </a:r>
            <a:r>
              <a:rPr lang="zh-TW" altLang="en-US" dirty="0" smtClean="0"/>
              <a:t>的區塊中</a:t>
            </a:r>
            <a:endParaRPr lang="en-US" altLang="zh-TW" dirty="0" smtClean="0"/>
          </a:p>
          <a:p>
            <a:r>
              <a:rPr lang="en-US" u="sng" dirty="0" smtClean="0">
                <a:solidFill>
                  <a:srgbClr val="000000"/>
                </a:solidFill>
              </a:rPr>
              <a:t>Observation 3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zh-TW" altLang="en-US" dirty="0" smtClean="0">
                <a:solidFill>
                  <a:srgbClr val="000000"/>
                </a:solidFill>
              </a:rPr>
              <a:t>任一個</a:t>
            </a:r>
            <a:r>
              <a:rPr lang="en-US" dirty="0" smtClean="0">
                <a:solidFill>
                  <a:srgbClr val="000000"/>
                </a:solidFill>
              </a:rPr>
              <a:t>δx2δ</a:t>
            </a:r>
            <a:r>
              <a:rPr lang="zh-TW" altLang="en-US" dirty="0" smtClean="0">
                <a:solidFill>
                  <a:srgbClr val="000000"/>
                </a:solidFill>
              </a:rPr>
              <a:t>區塊最多包含</a:t>
            </a:r>
            <a:r>
              <a:rPr lang="en-US" altLang="zh-TW" dirty="0" smtClean="0">
                <a:solidFill>
                  <a:srgbClr val="000000"/>
                </a:solidFill>
              </a:rPr>
              <a:t>8</a:t>
            </a:r>
            <a:r>
              <a:rPr lang="zh-TW" altLang="en-US" dirty="0" smtClean="0">
                <a:solidFill>
                  <a:srgbClr val="000000"/>
                </a:solidFill>
              </a:rPr>
              <a:t>個點</a:t>
            </a:r>
            <a:endParaRPr lang="en-US" altLang="zh-TW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48</a:t>
            </a:fld>
            <a:endParaRPr lang="en-US"/>
          </a:p>
        </p:txBody>
      </p:sp>
      <p:cxnSp>
        <p:nvCxnSpPr>
          <p:cNvPr id="43" name="Straight Connector 42"/>
          <p:cNvCxnSpPr>
            <a:stCxn id="42" idx="0"/>
            <a:endCxn id="42" idx="2"/>
          </p:cNvCxnSpPr>
          <p:nvPr/>
        </p:nvCxnSpPr>
        <p:spPr>
          <a:xfrm>
            <a:off x="2438400" y="3581400"/>
            <a:ext cx="0" cy="282618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295400" y="3493948"/>
            <a:ext cx="35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δ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3200400" y="3500735"/>
            <a:ext cx="35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δ</a:t>
            </a:r>
            <a:endParaRPr lang="en-US" sz="2400" dirty="0"/>
          </a:p>
        </p:txBody>
      </p:sp>
      <p:sp>
        <p:nvSpPr>
          <p:cNvPr id="46" name="Oval 45"/>
          <p:cNvSpPr/>
          <p:nvPr/>
        </p:nvSpPr>
        <p:spPr>
          <a:xfrm>
            <a:off x="609600" y="5791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971800" y="609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3810000" y="4648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572000" y="3810000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"/>
                <a:cs typeface="Courier"/>
              </a:rPr>
              <a:t>Find-closet-pair-across-regions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以</a:t>
            </a:r>
            <a:r>
              <a:rPr lang="en-US" altLang="zh-TW" dirty="0" smtClean="0"/>
              <a:t>y</a:t>
            </a:r>
            <a:r>
              <a:rPr lang="zh-TW" altLang="en-US" dirty="0" smtClean="0"/>
              <a:t>坐標為準，排序灰色區域內的點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對每個排序後的點</a:t>
            </a:r>
            <a:r>
              <a:rPr lang="en-US" altLang="zh-TW" dirty="0" smtClean="0"/>
              <a:t> p</a:t>
            </a:r>
            <a:r>
              <a:rPr lang="en-US" altLang="zh-TW" baseline="-25000" dirty="0" smtClean="0"/>
              <a:t>i</a:t>
            </a:r>
            <a:r>
              <a:rPr lang="zh-TW" altLang="en-US" dirty="0" smtClean="0"/>
              <a:t>，計算與</a:t>
            </a:r>
            <a:r>
              <a:rPr lang="en-US" altLang="zh-TW" dirty="0" smtClean="0"/>
              <a:t>p</a:t>
            </a:r>
            <a:r>
              <a:rPr lang="en-US" altLang="zh-TW" baseline="-25000" dirty="0" smtClean="0"/>
              <a:t>i+1</a:t>
            </a:r>
            <a:r>
              <a:rPr lang="en-US" altLang="zh-TW" dirty="0" smtClean="0"/>
              <a:t>, p</a:t>
            </a:r>
            <a:r>
              <a:rPr lang="en-US" altLang="zh-TW" baseline="-25000" dirty="0" smtClean="0"/>
              <a:t>i+2</a:t>
            </a:r>
            <a:r>
              <a:rPr lang="en-US" altLang="zh-TW" dirty="0" smtClean="0"/>
              <a:t>, …, p</a:t>
            </a:r>
            <a:r>
              <a:rPr lang="en-US" altLang="zh-TW" baseline="-25000" dirty="0" smtClean="0"/>
              <a:t>i+7</a:t>
            </a:r>
            <a:r>
              <a:rPr lang="zh-TW" altLang="en-US" dirty="0" smtClean="0"/>
              <a:t>的距離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srgbClr val="000000"/>
                </a:solidFill>
              </a:rPr>
              <a:t>回傳最小距離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29367" y="5955268"/>
            <a:ext cx="34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i</a:t>
            </a:r>
            <a:endParaRPr lang="en-US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3733800" y="4495800"/>
            <a:ext cx="5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 smtClean="0"/>
              <a:t>i+4</a:t>
            </a:r>
            <a:endParaRPr lang="en-US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33400" y="5708213"/>
            <a:ext cx="5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 smtClean="0"/>
              <a:t>i+2</a:t>
            </a:r>
            <a:endParaRPr lang="en-US" baseline="-25000" dirty="0"/>
          </a:p>
        </p:txBody>
      </p:sp>
      <p:sp>
        <p:nvSpPr>
          <p:cNvPr id="60" name="Oval 59"/>
          <p:cNvSpPr/>
          <p:nvPr/>
        </p:nvSpPr>
        <p:spPr>
          <a:xfrm>
            <a:off x="685800" y="37338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09600" y="3650813"/>
            <a:ext cx="5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 smtClean="0"/>
              <a:t>i+5</a:t>
            </a:r>
            <a:endParaRPr lang="en-US" baseline="-25000" dirty="0"/>
          </a:p>
        </p:txBody>
      </p:sp>
      <p:sp>
        <p:nvSpPr>
          <p:cNvPr id="68" name="TextBox 67"/>
          <p:cNvSpPr txBox="1"/>
          <p:nvPr/>
        </p:nvSpPr>
        <p:spPr>
          <a:xfrm>
            <a:off x="4724400" y="5486400"/>
            <a:ext cx="3886200" cy="646331"/>
          </a:xfrm>
          <a:prstGeom prst="rect">
            <a:avLst/>
          </a:prstGeom>
          <a:solidFill>
            <a:srgbClr val="BFF944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&gt; At most 7 distance </a:t>
            </a:r>
            <a:r>
              <a:rPr lang="en-US" dirty="0" smtClean="0">
                <a:solidFill>
                  <a:srgbClr val="000000"/>
                </a:solidFill>
              </a:rPr>
              <a:t>calculations needed </a:t>
            </a:r>
            <a:r>
              <a:rPr lang="en-US" dirty="0">
                <a:solidFill>
                  <a:srgbClr val="000000"/>
                </a:solidFill>
              </a:rPr>
              <a:t>according to Observation </a:t>
            </a:r>
            <a:r>
              <a:rPr lang="en-US" dirty="0" smtClean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981200" y="4959787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05000" y="4876800"/>
            <a:ext cx="5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 smtClean="0"/>
              <a:t>i+3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86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990600"/>
            <a:ext cx="86868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//termination condition (base case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latin typeface="Courier"/>
                <a:cs typeface="Courier"/>
              </a:rPr>
              <a:t>If |P|≤3, brute-force finding closest pair and return it</a:t>
            </a:r>
          </a:p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//Divide</a:t>
            </a:r>
          </a:p>
          <a:p>
            <a:r>
              <a:rPr lang="en-US" dirty="0" smtClean="0">
                <a:latin typeface="Courier"/>
                <a:cs typeface="Courier"/>
              </a:rPr>
              <a:t>Find a vertical line L </a:t>
            </a:r>
            <a:r>
              <a:rPr lang="en-US" dirty="0" err="1" smtClean="0">
                <a:latin typeface="Courier"/>
                <a:cs typeface="Courier"/>
              </a:rPr>
              <a:t>s.t.</a:t>
            </a:r>
            <a:r>
              <a:rPr lang="en-US" dirty="0" smtClean="0">
                <a:latin typeface="Courier"/>
                <a:cs typeface="Courier"/>
              </a:rPr>
              <a:t> both left and right planes 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____</a:t>
            </a:r>
            <a:r>
              <a:rPr lang="en-US" dirty="0" smtClean="0">
                <a:latin typeface="Courier"/>
                <a:cs typeface="Courier"/>
              </a:rPr>
              <a:t>contain half of the points</a:t>
            </a:r>
          </a:p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//Conquer (by recursion)</a:t>
            </a:r>
          </a:p>
          <a:p>
            <a:r>
              <a:rPr lang="en-US" dirty="0">
                <a:latin typeface="Courier"/>
                <a:cs typeface="Courier"/>
              </a:rPr>
              <a:t>l</a:t>
            </a:r>
            <a:r>
              <a:rPr lang="en-US" dirty="0" smtClean="0">
                <a:latin typeface="Courier"/>
                <a:cs typeface="Courier"/>
              </a:rPr>
              <a:t>eft-pair &lt;-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Closest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-Pair</a:t>
            </a:r>
            <a:r>
              <a:rPr lang="en-US" dirty="0" smtClean="0">
                <a:latin typeface="Courier"/>
                <a:cs typeface="Courier"/>
              </a:rPr>
              <a:t>(points in the left)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r</a:t>
            </a:r>
            <a:r>
              <a:rPr lang="en-US" dirty="0" smtClean="0">
                <a:latin typeface="Courier"/>
                <a:cs typeface="Courier"/>
              </a:rPr>
              <a:t>ight-pair </a:t>
            </a:r>
            <a:r>
              <a:rPr lang="en-US" dirty="0">
                <a:latin typeface="Courier"/>
                <a:cs typeface="Courier"/>
              </a:rPr>
              <a:t>&lt;-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Closest-Pair</a:t>
            </a:r>
            <a:r>
              <a:rPr lang="en-US" dirty="0">
                <a:latin typeface="Courier"/>
                <a:cs typeface="Courier"/>
              </a:rPr>
              <a:t>(points in the </a:t>
            </a:r>
            <a:r>
              <a:rPr lang="en-US" dirty="0" smtClean="0">
                <a:latin typeface="Courier"/>
                <a:cs typeface="Courier"/>
              </a:rPr>
              <a:t>right)</a:t>
            </a:r>
          </a:p>
          <a:p>
            <a:r>
              <a:rPr lang="en-US" dirty="0">
                <a:latin typeface="Courier"/>
                <a:cs typeface="Courier"/>
              </a:rPr>
              <a:t>l</a:t>
            </a:r>
            <a:r>
              <a:rPr lang="en-US" dirty="0" smtClean="0">
                <a:latin typeface="Courier"/>
                <a:cs typeface="Courier"/>
              </a:rPr>
              <a:t>eft-min 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dirty="0" smtClean="0">
                <a:latin typeface="Courier"/>
                <a:cs typeface="Courier"/>
              </a:rPr>
              <a:t>- Distance(left-pair)</a:t>
            </a:r>
          </a:p>
          <a:p>
            <a:r>
              <a:rPr lang="en-US" dirty="0">
                <a:latin typeface="Courier"/>
                <a:cs typeface="Courier"/>
              </a:rPr>
              <a:t>r</a:t>
            </a:r>
            <a:r>
              <a:rPr lang="en-US" dirty="0" smtClean="0">
                <a:latin typeface="Courier"/>
                <a:cs typeface="Courier"/>
              </a:rPr>
              <a:t>ight-min &lt;- Distance(right-pair)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//Combine</a:t>
            </a:r>
          </a:p>
          <a:p>
            <a:r>
              <a:rPr lang="en-US" dirty="0" err="1" smtClean="0">
                <a:latin typeface="Courier"/>
                <a:cs typeface="Courier"/>
              </a:rPr>
              <a:t>δ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min{left-min, right-min</a:t>
            </a:r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dirty="0" smtClean="0">
                <a:latin typeface="Courier"/>
                <a:cs typeface="Courier"/>
              </a:rPr>
              <a:t>Remove </a:t>
            </a:r>
            <a:r>
              <a:rPr lang="en-US" dirty="0">
                <a:latin typeface="Courier"/>
                <a:cs typeface="Courier"/>
              </a:rPr>
              <a:t>points that are </a:t>
            </a:r>
            <a:r>
              <a:rPr lang="en-US" dirty="0" err="1">
                <a:latin typeface="Courier"/>
                <a:cs typeface="Courier"/>
              </a:rPr>
              <a:t>δ</a:t>
            </a:r>
            <a:r>
              <a:rPr lang="en-US" dirty="0">
                <a:latin typeface="Courier"/>
                <a:cs typeface="Courier"/>
              </a:rPr>
              <a:t> or more away from L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/Observation 1</a:t>
            </a:r>
          </a:p>
          <a:p>
            <a:r>
              <a:rPr lang="en-US" dirty="0" smtClean="0">
                <a:latin typeface="Courier"/>
                <a:cs typeface="Courier"/>
              </a:rPr>
              <a:t>Sort </a:t>
            </a:r>
            <a:r>
              <a:rPr lang="en-US" dirty="0">
                <a:latin typeface="Courier"/>
                <a:cs typeface="Courier"/>
              </a:rPr>
              <a:t>remaining points by y-coordinate into p</a:t>
            </a:r>
            <a:r>
              <a:rPr lang="en-US" baseline="-25000" dirty="0">
                <a:latin typeface="Courier"/>
                <a:cs typeface="Courier"/>
              </a:rPr>
              <a:t>0</a:t>
            </a:r>
            <a:r>
              <a:rPr lang="en-US" dirty="0">
                <a:latin typeface="Courier"/>
                <a:cs typeface="Courier"/>
              </a:rPr>
              <a:t>, …, </a:t>
            </a:r>
            <a:r>
              <a:rPr lang="en-US" dirty="0" err="1">
                <a:latin typeface="Courier"/>
                <a:cs typeface="Courier"/>
              </a:rPr>
              <a:t>p</a:t>
            </a:r>
            <a:r>
              <a:rPr lang="en-US" baseline="-25000" dirty="0" err="1">
                <a:latin typeface="Courier"/>
                <a:cs typeface="Courier"/>
              </a:rPr>
              <a:t>k</a:t>
            </a:r>
            <a:endParaRPr lang="en-US" baseline="-25000" dirty="0">
              <a:latin typeface="Courier"/>
              <a:cs typeface="Courier"/>
            </a:endParaRPr>
          </a:p>
          <a:p>
            <a:r>
              <a:rPr lang="en-US" altLang="zh-TW" dirty="0" smtClean="0">
                <a:latin typeface="Courier"/>
                <a:cs typeface="Courier"/>
              </a:rPr>
              <a:t>For </a:t>
            </a:r>
            <a:r>
              <a:rPr lang="en-US" altLang="zh-TW" dirty="0">
                <a:latin typeface="Courier"/>
                <a:cs typeface="Courier"/>
              </a:rPr>
              <a:t>point </a:t>
            </a:r>
            <a:r>
              <a:rPr lang="en-US" altLang="zh-TW" dirty="0" smtClean="0">
                <a:latin typeface="Courier"/>
                <a:cs typeface="Courier"/>
              </a:rPr>
              <a:t>p</a:t>
            </a:r>
            <a:r>
              <a:rPr lang="en-US" altLang="zh-TW" baseline="-25000" dirty="0" smtClean="0">
                <a:latin typeface="Courier"/>
                <a:cs typeface="Courier"/>
              </a:rPr>
              <a:t>i</a:t>
            </a:r>
            <a:r>
              <a:rPr lang="en-US" altLang="zh-TW" dirty="0" smtClean="0">
                <a:latin typeface="Courier"/>
                <a:cs typeface="Courier"/>
              </a:rPr>
              <a:t>:</a:t>
            </a:r>
            <a:endParaRPr lang="en-US" altLang="zh-TW" dirty="0">
              <a:latin typeface="Courier"/>
              <a:cs typeface="Courier"/>
            </a:endParaRPr>
          </a:p>
          <a:p>
            <a:r>
              <a:rPr lang="en-US" altLang="zh-TW" dirty="0" smtClean="0">
                <a:solidFill>
                  <a:srgbClr val="FFFFFF"/>
                </a:solidFill>
                <a:latin typeface="Courier"/>
                <a:cs typeface="Courier"/>
              </a:rPr>
              <a:t>____</a:t>
            </a:r>
            <a:r>
              <a:rPr lang="en-US" altLang="zh-TW" dirty="0" smtClean="0">
                <a:latin typeface="Courier"/>
                <a:cs typeface="Courier"/>
              </a:rPr>
              <a:t>Compute </a:t>
            </a:r>
            <a:r>
              <a:rPr lang="en-US" altLang="zh-TW" dirty="0">
                <a:latin typeface="Courier"/>
                <a:cs typeface="Courier"/>
              </a:rPr>
              <a:t>distances </a:t>
            </a:r>
            <a:r>
              <a:rPr lang="en-US" altLang="zh-TW" dirty="0" smtClean="0">
                <a:latin typeface="Courier"/>
                <a:cs typeface="Courier"/>
              </a:rPr>
              <a:t>with p</a:t>
            </a:r>
            <a:r>
              <a:rPr lang="en-US" altLang="zh-TW" baseline="-25000" dirty="0" smtClean="0">
                <a:latin typeface="Courier"/>
                <a:cs typeface="Courier"/>
              </a:rPr>
              <a:t>i+1</a:t>
            </a:r>
            <a:r>
              <a:rPr lang="en-US" altLang="zh-TW" dirty="0" smtClean="0">
                <a:latin typeface="Courier"/>
                <a:cs typeface="Courier"/>
              </a:rPr>
              <a:t>, P</a:t>
            </a:r>
            <a:r>
              <a:rPr lang="en-US" altLang="zh-TW" baseline="-25000" dirty="0" smtClean="0">
                <a:latin typeface="Courier"/>
                <a:cs typeface="Courier"/>
              </a:rPr>
              <a:t>i+2</a:t>
            </a:r>
            <a:r>
              <a:rPr lang="en-US" altLang="zh-TW" dirty="0" smtClean="0">
                <a:latin typeface="Courier"/>
                <a:cs typeface="Courier"/>
              </a:rPr>
              <a:t>, …, p</a:t>
            </a:r>
            <a:r>
              <a:rPr lang="en-US" altLang="zh-TW" baseline="-25000" dirty="0" smtClean="0">
                <a:latin typeface="Courier"/>
                <a:cs typeface="Courier"/>
              </a:rPr>
              <a:t>i+7</a:t>
            </a:r>
            <a:endParaRPr lang="en-US" baseline="-250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____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/at most 7 distance calculations 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based on Observation 3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____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Update </a:t>
            </a:r>
            <a:r>
              <a:rPr lang="en-US" dirty="0" err="1">
                <a:latin typeface="Courier"/>
                <a:cs typeface="Courier"/>
              </a:rPr>
              <a:t>δ</a:t>
            </a:r>
            <a:r>
              <a:rPr lang="en-US" dirty="0">
                <a:latin typeface="Courier"/>
                <a:cs typeface="Courier"/>
              </a:rPr>
              <a:t> if a closer pair is </a:t>
            </a:r>
            <a:r>
              <a:rPr lang="en-US" dirty="0" smtClean="0">
                <a:latin typeface="Courier"/>
                <a:cs typeface="Courier"/>
              </a:rPr>
              <a:t>found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Return </a:t>
            </a:r>
            <a:r>
              <a:rPr lang="en-US" dirty="0" smtClean="0">
                <a:latin typeface="Courier"/>
                <a:cs typeface="Courier"/>
              </a:rPr>
              <a:t>the closest pair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609600"/>
            <a:ext cx="226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Closest-Pair(P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77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Recurrence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Textbook Chapter 4.3-4.5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7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smtClean="0"/>
              <a:t>Running time analysis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21196"/>
              </p:ext>
            </p:extLst>
          </p:nvPr>
        </p:nvGraphicFramePr>
        <p:xfrm>
          <a:off x="533401" y="1600200"/>
          <a:ext cx="4800599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84564"/>
                <a:gridCol w="1790454"/>
                <a:gridCol w="1825581"/>
              </a:tblGrid>
              <a:tr h="370840">
                <a:tc gridSpan="2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Running 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Base case (n≤3)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O(1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Recursive case (n&gt;3)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Divide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O(</a:t>
                      </a:r>
                      <a:r>
                        <a:rPr lang="en-US" sz="1800" i="1" dirty="0" err="1" smtClean="0"/>
                        <a:t>n</a:t>
                      </a:r>
                      <a:r>
                        <a:rPr lang="en-US" sz="1800" dirty="0" err="1" smtClean="0"/>
                        <a:t>log</a:t>
                      </a:r>
                      <a:r>
                        <a:rPr lang="en-US" sz="1800" i="1" dirty="0" err="1" smtClean="0"/>
                        <a:t>n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Conquer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2T(n/2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Combine</a:t>
                      </a:r>
                      <a:r>
                        <a:rPr lang="en-US" b="1" baseline="0" dirty="0" smtClean="0"/>
                        <a:t> </a:t>
                      </a:r>
                      <a:endParaRPr lang="en-US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O(</a:t>
                      </a:r>
                      <a:r>
                        <a:rPr lang="en-US" sz="1800" i="1" dirty="0" err="1" smtClean="0"/>
                        <a:t>n</a:t>
                      </a:r>
                      <a:r>
                        <a:rPr lang="en-US" sz="1800" dirty="0" err="1" smtClean="0"/>
                        <a:t>log</a:t>
                      </a:r>
                      <a:r>
                        <a:rPr lang="en-US" sz="1800" i="1" dirty="0" err="1" smtClean="0"/>
                        <a:t>n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09950"/>
              </p:ext>
            </p:extLst>
          </p:nvPr>
        </p:nvGraphicFramePr>
        <p:xfrm>
          <a:off x="533400" y="3962400"/>
          <a:ext cx="4449763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8" name="Equation" r:id="rId4" imgW="2298700" imgH="812800" progId="Equation.3">
                  <p:embed/>
                </p:oleObj>
              </mc:Choice>
              <mc:Fallback>
                <p:oleObj name="Equation" r:id="rId4" imgW="22987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962400"/>
                        <a:ext cx="4449763" cy="1573213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382740"/>
              </p:ext>
            </p:extLst>
          </p:nvPr>
        </p:nvGraphicFramePr>
        <p:xfrm>
          <a:off x="523875" y="5638800"/>
          <a:ext cx="25431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9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875" y="5638800"/>
                        <a:ext cx="2543175" cy="5159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6172200" y="1676400"/>
            <a:ext cx="3031236" cy="5181600"/>
            <a:chOff x="6172200" y="1676400"/>
            <a:chExt cx="3031236" cy="5181600"/>
          </a:xfrm>
        </p:grpSpPr>
        <p:grpSp>
          <p:nvGrpSpPr>
            <p:cNvPr id="12" name="Group 11"/>
            <p:cNvGrpSpPr/>
            <p:nvPr/>
          </p:nvGrpSpPr>
          <p:grpSpPr>
            <a:xfrm>
              <a:off x="6172200" y="2743201"/>
              <a:ext cx="3031236" cy="4114799"/>
              <a:chOff x="6172200" y="2743201"/>
              <a:chExt cx="3031236" cy="411479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72200" y="2743201"/>
                <a:ext cx="3031236" cy="411479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6477000" y="3886200"/>
                <a:ext cx="838200" cy="1066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ounded Rectangular Callout 13"/>
            <p:cNvSpPr/>
            <p:nvPr/>
          </p:nvSpPr>
          <p:spPr>
            <a:xfrm>
              <a:off x="7086600" y="1676400"/>
              <a:ext cx="1676400" cy="993648"/>
            </a:xfrm>
            <a:prstGeom prst="wedgeRoundRectCallout">
              <a:avLst>
                <a:gd name="adj1" fmla="val 25199"/>
                <a:gd name="adj2" fmla="val 80111"/>
                <a:gd name="adj3" fmla="val 166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dirty="0" smtClean="0"/>
                <a:t>看到平方，</a:t>
              </a:r>
              <a:r>
                <a:rPr lang="en-US" altLang="zh-TW" sz="2400" dirty="0" smtClean="0"/>
                <a:t/>
              </a:r>
              <a:br>
                <a:rPr lang="en-US" altLang="zh-TW" sz="2400" dirty="0" smtClean="0"/>
              </a:br>
              <a:r>
                <a:rPr lang="zh-TW" altLang="en-US" sz="2400" dirty="0" smtClean="0"/>
                <a:t>表示震怒</a:t>
              </a:r>
              <a:endParaRPr lang="en-US" altLang="zh-TW" sz="2400" dirty="0" smtClean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1600" y="2743200"/>
            <a:ext cx="1487101" cy="990600"/>
            <a:chOff x="5181600" y="2743200"/>
            <a:chExt cx="1487101" cy="990600"/>
          </a:xfrm>
        </p:grpSpPr>
        <p:sp>
          <p:nvSpPr>
            <p:cNvPr id="3" name="TextBox 2"/>
            <p:cNvSpPr txBox="1"/>
            <p:nvPr/>
          </p:nvSpPr>
          <p:spPr>
            <a:xfrm>
              <a:off x="5791200" y="2743200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sorting</a:t>
              </a:r>
              <a:endParaRPr lang="en-US" dirty="0"/>
            </a:p>
          </p:txBody>
        </p:sp>
        <p:sp>
          <p:nvSpPr>
            <p:cNvPr id="5" name="Left Arrow 4"/>
            <p:cNvSpPr/>
            <p:nvPr/>
          </p:nvSpPr>
          <p:spPr>
            <a:xfrm>
              <a:off x="5181600" y="2743200"/>
              <a:ext cx="609600" cy="304800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Bent-Up Arrow 6"/>
            <p:cNvSpPr/>
            <p:nvPr/>
          </p:nvSpPr>
          <p:spPr>
            <a:xfrm rot="16200000" flipH="1">
              <a:off x="5562600" y="3048000"/>
              <a:ext cx="609600" cy="762000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456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Sorting inside the recursive case is too costly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Alternative: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Sort points in P by x- and y-coordinate at beginning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x</a:t>
            </a:r>
            <a:endParaRPr lang="en-US" baseline="-25000" dirty="0" smtClean="0"/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y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Given sorted points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x</a:t>
            </a:r>
            <a:r>
              <a:rPr lang="en-US" dirty="0" smtClean="0"/>
              <a:t>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y</a:t>
            </a:r>
            <a:r>
              <a:rPr lang="en-US" dirty="0" smtClean="0"/>
              <a:t>, we can divide each of them into two set of sorted points in linear time </a:t>
            </a:r>
            <a:r>
              <a:rPr lang="en-US" dirty="0" err="1" smtClean="0"/>
              <a:t>s.t.</a:t>
            </a:r>
            <a:endParaRPr lang="en-US" dirty="0" smtClean="0"/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x</a:t>
            </a:r>
            <a:r>
              <a:rPr lang="en-US" dirty="0" smtClean="0"/>
              <a:t> -&gt;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xL</a:t>
            </a:r>
            <a:r>
              <a:rPr lang="en-US" dirty="0" smtClean="0"/>
              <a:t>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xR</a:t>
            </a:r>
            <a:endParaRPr lang="en-US" baseline="-25000" dirty="0" smtClean="0"/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y</a:t>
            </a:r>
            <a:r>
              <a:rPr lang="en-US" dirty="0" smtClean="0"/>
              <a:t> -&gt;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yL</a:t>
            </a:r>
            <a:r>
              <a:rPr lang="en-US" dirty="0" smtClean="0"/>
              <a:t>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yR</a:t>
            </a:r>
            <a:endParaRPr lang="en-US" baseline="-25000" dirty="0" smtClean="0"/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xL</a:t>
            </a:r>
            <a:r>
              <a:rPr lang="en-US" dirty="0" smtClean="0"/>
              <a:t>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yL</a:t>
            </a:r>
            <a:r>
              <a:rPr lang="en-US" dirty="0" smtClean="0"/>
              <a:t> are in the left region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xR</a:t>
            </a:r>
            <a:r>
              <a:rPr lang="en-US" dirty="0" smtClean="0"/>
              <a:t> and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yR</a:t>
            </a:r>
            <a:r>
              <a:rPr lang="en-US" dirty="0" smtClean="0"/>
              <a:t> are in the right region</a:t>
            </a:r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6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smtClean="0"/>
              <a:t>Running time analysis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574027"/>
              </p:ext>
            </p:extLst>
          </p:nvPr>
        </p:nvGraphicFramePr>
        <p:xfrm>
          <a:off x="533401" y="1600200"/>
          <a:ext cx="4800599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84564"/>
                <a:gridCol w="1790454"/>
                <a:gridCol w="1825581"/>
              </a:tblGrid>
              <a:tr h="370840">
                <a:tc gridSpan="2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Running 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Preprocess (sort</a:t>
                      </a:r>
                      <a:r>
                        <a:rPr lang="en-US" b="1" baseline="0" dirty="0" smtClean="0"/>
                        <a:t> by x, y</a:t>
                      </a:r>
                      <a:r>
                        <a:rPr lang="en-US" b="1" dirty="0" smtClean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O(</a:t>
                      </a:r>
                      <a:r>
                        <a:rPr lang="en-US" sz="1800" i="1" dirty="0" err="1" smtClean="0"/>
                        <a:t>n</a:t>
                      </a:r>
                      <a:r>
                        <a:rPr lang="en-US" sz="1800" dirty="0" err="1" smtClean="0"/>
                        <a:t>log</a:t>
                      </a:r>
                      <a:r>
                        <a:rPr lang="en-US" sz="1800" i="1" dirty="0" err="1" smtClean="0"/>
                        <a:t>n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Base case (n≤3)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O(1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Recursive case (n&gt;3)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Divide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O(n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Conquer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2T(n/2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Combine</a:t>
                      </a:r>
                      <a:r>
                        <a:rPr lang="en-US" b="1" baseline="0" dirty="0" smtClean="0"/>
                        <a:t> </a:t>
                      </a:r>
                      <a:endParaRPr lang="en-US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O(n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94196"/>
              </p:ext>
            </p:extLst>
          </p:nvPr>
        </p:nvGraphicFramePr>
        <p:xfrm>
          <a:off x="533400" y="4343400"/>
          <a:ext cx="3859212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2" name="Equation" r:id="rId4" imgW="1993900" imgH="812800" progId="Equation.3">
                  <p:embed/>
                </p:oleObj>
              </mc:Choice>
              <mc:Fallback>
                <p:oleObj name="Equation" r:id="rId4" imgW="19939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4343400"/>
                        <a:ext cx="3859212" cy="1573213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109459"/>
              </p:ext>
            </p:extLst>
          </p:nvPr>
        </p:nvGraphicFramePr>
        <p:xfrm>
          <a:off x="533400" y="6019800"/>
          <a:ext cx="24003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3" name="Equation" r:id="rId6" imgW="1066800" imgH="203200" progId="Equation.3">
                  <p:embed/>
                </p:oleObj>
              </mc:Choice>
              <mc:Fallback>
                <p:oleObj name="Equation" r:id="rId6" imgW="1066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400" y="6019800"/>
                        <a:ext cx="2400300" cy="45878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486400" y="2468940"/>
            <a:ext cx="3429001" cy="1569660"/>
          </a:xfrm>
          <a:prstGeom prst="rect">
            <a:avLst/>
          </a:prstGeom>
          <a:solidFill>
            <a:srgbClr val="BFF944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Because points are pre-sorted, both Divide and Combine can be done in linear time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038600"/>
            <a:ext cx="2159000" cy="3055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1981200"/>
            <a:ext cx="48006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O(n) time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advantage of </a:t>
            </a:r>
            <a:r>
              <a:rPr lang="en-US" b="1" dirty="0" smtClean="0"/>
              <a:t>randomization</a:t>
            </a:r>
          </a:p>
          <a:p>
            <a:r>
              <a:rPr lang="en-US" dirty="0" smtClean="0"/>
              <a:t>For more information, see</a:t>
            </a:r>
          </a:p>
          <a:p>
            <a:pPr lvl="1"/>
            <a:r>
              <a:rPr lang="en-US" dirty="0" smtClean="0"/>
              <a:t>Chapter 13.7 </a:t>
            </a:r>
            <a:r>
              <a:rPr lang="en-US" dirty="0"/>
              <a:t>of Algorithm Design by Kleinberg &amp; </a:t>
            </a:r>
            <a:r>
              <a:rPr lang="en-US" dirty="0" err="1" smtClean="0"/>
              <a:t>Tardos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Samir </a:t>
            </a:r>
            <a:r>
              <a:rPr lang="en-US" dirty="0" err="1"/>
              <a:t>Khuller</a:t>
            </a:r>
            <a:r>
              <a:rPr lang="en-US" dirty="0"/>
              <a:t> and Yossi </a:t>
            </a:r>
            <a:r>
              <a:rPr lang="en-US" dirty="0" err="1"/>
              <a:t>Matias</a:t>
            </a:r>
            <a:r>
              <a:rPr lang="en-US" dirty="0"/>
              <a:t>. 1995. A simple randomized sieve algorithm for the closest-pair problem. Inf. </a:t>
            </a:r>
            <a:r>
              <a:rPr lang="en-US" dirty="0" err="1"/>
              <a:t>Comput</a:t>
            </a:r>
            <a:r>
              <a:rPr lang="en-US" dirty="0"/>
              <a:t>. 118, 1 (April 1995), 34-37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4114800"/>
            <a:ext cx="2994537" cy="233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#5: </a:t>
            </a:r>
            <a:br>
              <a:rPr lang="en-US" dirty="0" smtClean="0"/>
            </a:br>
            <a:r>
              <a:rPr lang="en-US" dirty="0" smtClean="0"/>
              <a:t>Matrix Multiplication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zh-TW" altLang="en-US" dirty="0" smtClean="0"/>
              <a:t>矩陣相乘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Textbook Chapter 4.2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Recall how to multiply two matrices</a:t>
            </a:r>
            <a:br>
              <a:rPr lang="en-US" dirty="0" smtClean="0"/>
            </a:br>
            <a:r>
              <a:rPr lang="en-US" sz="3100" dirty="0" smtClean="0"/>
              <a:t>(Appendix D.1)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273299"/>
              </p:ext>
            </p:extLst>
          </p:nvPr>
        </p:nvGraphicFramePr>
        <p:xfrm>
          <a:off x="1193800" y="1600200"/>
          <a:ext cx="1854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2" name="Equation" r:id="rId4" imgW="927100" imgH="495300" progId="Equation.3">
                  <p:embed/>
                </p:oleObj>
              </mc:Choice>
              <mc:Fallback>
                <p:oleObj name="Equation" r:id="rId4" imgW="927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3800" y="1600200"/>
                        <a:ext cx="18542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156631"/>
              </p:ext>
            </p:extLst>
          </p:nvPr>
        </p:nvGraphicFramePr>
        <p:xfrm>
          <a:off x="3263900" y="1600200"/>
          <a:ext cx="2514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3" name="Equation" r:id="rId6" imgW="1257300" imgH="495300" progId="Equation.3">
                  <p:embed/>
                </p:oleObj>
              </mc:Choice>
              <mc:Fallback>
                <p:oleObj name="Equation" r:id="rId6" imgW="12573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63900" y="1600200"/>
                        <a:ext cx="25146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15253"/>
              </p:ext>
            </p:extLst>
          </p:nvPr>
        </p:nvGraphicFramePr>
        <p:xfrm>
          <a:off x="762000" y="5638800"/>
          <a:ext cx="6858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4" name="Equation" r:id="rId8" imgW="3429000" imgH="495300" progId="Equation.3">
                  <p:embed/>
                </p:oleObj>
              </mc:Choice>
              <mc:Fallback>
                <p:oleObj name="Equation" r:id="rId8" imgW="3429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000" y="5638800"/>
                        <a:ext cx="68580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338551"/>
              </p:ext>
            </p:extLst>
          </p:nvPr>
        </p:nvGraphicFramePr>
        <p:xfrm>
          <a:off x="6172200" y="1905000"/>
          <a:ext cx="990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5" name="Equation" r:id="rId10" imgW="495300" imgH="165100" progId="Equation.3">
                  <p:embed/>
                </p:oleObj>
              </mc:Choice>
              <mc:Fallback>
                <p:oleObj name="Equation" r:id="rId10" imgW="495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72200" y="1905000"/>
                        <a:ext cx="990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13724"/>
              </p:ext>
            </p:extLst>
          </p:nvPr>
        </p:nvGraphicFramePr>
        <p:xfrm>
          <a:off x="2590800" y="4343400"/>
          <a:ext cx="1219200" cy="990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393804"/>
              </p:ext>
            </p:extLst>
          </p:nvPr>
        </p:nvGraphicFramePr>
        <p:xfrm>
          <a:off x="4114800" y="3200400"/>
          <a:ext cx="17526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200"/>
                <a:gridCol w="584200"/>
                <a:gridCol w="5842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389638"/>
              </p:ext>
            </p:extLst>
          </p:nvPr>
        </p:nvGraphicFramePr>
        <p:xfrm>
          <a:off x="4114800" y="4343400"/>
          <a:ext cx="1752600" cy="990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200"/>
                <a:gridCol w="584200"/>
                <a:gridCol w="584200"/>
              </a:tblGrid>
              <a:tr h="495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981200" y="2743200"/>
            <a:ext cx="3234229" cy="2274332"/>
            <a:chOff x="1981200" y="2743200"/>
            <a:chExt cx="3234229" cy="2274332"/>
          </a:xfrm>
        </p:grpSpPr>
        <p:sp>
          <p:nvSpPr>
            <p:cNvPr id="16" name="TextBox 15"/>
            <p:cNvSpPr txBox="1"/>
            <p:nvPr/>
          </p:nvSpPr>
          <p:spPr>
            <a:xfrm>
              <a:off x="1981200" y="4648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76800" y="2743200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590800" y="3200400"/>
            <a:ext cx="2743200" cy="1649568"/>
            <a:chOff x="1524000" y="3200400"/>
            <a:chExt cx="2743200" cy="1649568"/>
          </a:xfrm>
        </p:grpSpPr>
        <p:sp>
          <p:nvSpPr>
            <p:cNvPr id="18" name="Rectangle 17"/>
            <p:cNvSpPr/>
            <p:nvPr/>
          </p:nvSpPr>
          <p:spPr>
            <a:xfrm>
              <a:off x="1524000" y="4316568"/>
              <a:ext cx="1219200" cy="533400"/>
            </a:xfrm>
            <a:prstGeom prst="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57600" y="3200400"/>
              <a:ext cx="609600" cy="914400"/>
            </a:xfrm>
            <a:prstGeom prst="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2743200" y="4495800"/>
              <a:ext cx="914400" cy="152400"/>
            </a:xfrm>
            <a:prstGeom prst="rightArrow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5400000">
              <a:off x="3771900" y="4152900"/>
              <a:ext cx="228600" cy="152400"/>
            </a:xfrm>
            <a:prstGeom prst="rightArrow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33800" y="44196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-4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90800" y="3200400"/>
            <a:ext cx="2133600" cy="2133600"/>
            <a:chOff x="1524000" y="3200400"/>
            <a:chExt cx="2133600" cy="2133600"/>
          </a:xfrm>
        </p:grpSpPr>
        <p:grpSp>
          <p:nvGrpSpPr>
            <p:cNvPr id="24" name="Group 23"/>
            <p:cNvGrpSpPr/>
            <p:nvPr/>
          </p:nvGrpSpPr>
          <p:grpSpPr>
            <a:xfrm>
              <a:off x="1524000" y="3200400"/>
              <a:ext cx="2133600" cy="2133600"/>
              <a:chOff x="2209800" y="2819400"/>
              <a:chExt cx="2133600" cy="21336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209800" y="4495800"/>
                <a:ext cx="1219200" cy="457200"/>
              </a:xfrm>
              <a:prstGeom prst="rect">
                <a:avLst/>
              </a:prstGeom>
              <a:noFill/>
              <a:ln w="1270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733800" y="2819400"/>
                <a:ext cx="609600" cy="914400"/>
              </a:xfrm>
              <a:prstGeom prst="rect">
                <a:avLst/>
              </a:prstGeom>
              <a:noFill/>
              <a:ln w="1270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3505200" y="4648200"/>
                <a:ext cx="228600" cy="152400"/>
              </a:xfrm>
              <a:prstGeom prst="rightArrow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ight Arrow 27"/>
              <p:cNvSpPr/>
              <p:nvPr/>
            </p:nvSpPr>
            <p:spPr>
              <a:xfrm rot="5400000">
                <a:off x="3657600" y="4038600"/>
                <a:ext cx="762000" cy="152400"/>
              </a:xfrm>
              <a:prstGeom prst="rightArrow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3124200" y="4876800"/>
              <a:ext cx="518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-20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519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 how to multiply two matrices</a:t>
            </a:r>
            <a:br>
              <a:rPr lang="en-US" dirty="0"/>
            </a:br>
            <a:r>
              <a:rPr lang="en-US" sz="3100" dirty="0"/>
              <a:t>(Appendix D.1)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10000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zh-TW" altLang="en-US" dirty="0"/>
              <a:t>是</a:t>
            </a:r>
            <a:r>
              <a:rPr lang="en-US" dirty="0"/>
              <a:t>n </a:t>
            </a:r>
            <a:r>
              <a:rPr lang="en-US" dirty="0" smtClean="0"/>
              <a:t>by r</a:t>
            </a:r>
            <a:r>
              <a:rPr lang="zh-TW" altLang="en-US" dirty="0"/>
              <a:t>矩陣</a:t>
            </a:r>
            <a:r>
              <a:rPr lang="en-US" altLang="zh-TW" dirty="0"/>
              <a:t>, </a:t>
            </a:r>
            <a:r>
              <a:rPr lang="en-US" dirty="0"/>
              <a:t>B</a:t>
            </a:r>
            <a:r>
              <a:rPr lang="zh-TW" altLang="en-US" dirty="0"/>
              <a:t>是</a:t>
            </a:r>
            <a:r>
              <a:rPr lang="en-US" dirty="0"/>
              <a:t>r </a:t>
            </a:r>
            <a:r>
              <a:rPr lang="en-US" dirty="0" smtClean="0"/>
              <a:t>by </a:t>
            </a:r>
            <a:r>
              <a:rPr lang="en-US" dirty="0"/>
              <a:t>m</a:t>
            </a:r>
            <a:r>
              <a:rPr lang="zh-TW" altLang="en-US" dirty="0"/>
              <a:t>矩陣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uv</a:t>
            </a:r>
            <a:r>
              <a:rPr lang="en-US" dirty="0"/>
              <a:t> = the </a:t>
            </a:r>
            <a:r>
              <a:rPr lang="en-US" dirty="0" err="1" smtClean="0"/>
              <a:t>u</a:t>
            </a:r>
            <a:r>
              <a:rPr lang="en-US" baseline="30000" dirty="0" err="1" smtClean="0"/>
              <a:t>th</a:t>
            </a:r>
            <a:r>
              <a:rPr lang="en-US" dirty="0" smtClean="0"/>
              <a:t>-row </a:t>
            </a:r>
            <a:r>
              <a:rPr lang="en-US" dirty="0"/>
              <a:t>and </a:t>
            </a:r>
            <a:r>
              <a:rPr lang="en-US" dirty="0" err="1" smtClean="0"/>
              <a:t>v</a:t>
            </a:r>
            <a:r>
              <a:rPr lang="en-US" baseline="30000" dirty="0" err="1" smtClean="0"/>
              <a:t>th</a:t>
            </a:r>
            <a:r>
              <a:rPr lang="en-US" dirty="0" smtClean="0"/>
              <a:t>-column entry </a:t>
            </a:r>
            <a:r>
              <a:rPr lang="en-US" dirty="0"/>
              <a:t>of </a:t>
            </a:r>
            <a:r>
              <a:rPr lang="en-US" dirty="0" smtClean="0"/>
              <a:t>C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952545"/>
              </p:ext>
            </p:extLst>
          </p:nvPr>
        </p:nvGraphicFramePr>
        <p:xfrm>
          <a:off x="3352800" y="2667000"/>
          <a:ext cx="1905000" cy="717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9" name="Equation" r:id="rId4" imgW="977900" imgH="368300" progId="Equation.3">
                  <p:embed/>
                </p:oleObj>
              </mc:Choice>
              <mc:Fallback>
                <p:oleObj name="Equation" r:id="rId4" imgW="9779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2800" y="2667000"/>
                        <a:ext cx="1905000" cy="717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4191000"/>
            <a:ext cx="8125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 has nm entries, and computing each entry requires r multiplications.</a:t>
            </a:r>
          </a:p>
          <a:p>
            <a:r>
              <a:rPr lang="en-US" sz="2000" dirty="0" smtClean="0"/>
              <a:t>Hence, the running time is </a:t>
            </a:r>
            <a:endParaRPr lang="en-US" sz="2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575640"/>
              </p:ext>
            </p:extLst>
          </p:nvPr>
        </p:nvGraphicFramePr>
        <p:xfrm>
          <a:off x="3581400" y="4546600"/>
          <a:ext cx="1016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0" name="Equation" r:id="rId6" imgW="508000" imgH="203200" progId="Equation.3">
                  <p:embed/>
                </p:oleObj>
              </mc:Choice>
              <mc:Fallback>
                <p:oleObj name="Equation" r:id="rId6" imgW="50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81400" y="4546600"/>
                        <a:ext cx="1016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3400" y="5105400"/>
            <a:ext cx="7670189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simplicity, we will assume n = m = r = power of 2 from now on.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733800"/>
            <a:ext cx="8674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# of multiplications to compute each entry in C using the above formula = ?  </a:t>
            </a:r>
          </a:p>
        </p:txBody>
      </p:sp>
    </p:spTree>
    <p:extLst>
      <p:ext uri="{BB962C8B-B14F-4D97-AF65-F5344CB8AC3E}">
        <p14:creationId xmlns:p14="http://schemas.microsoft.com/office/powerpoint/2010/main" val="339027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matrix </a:t>
            </a:r>
            <a:r>
              <a:rPr lang="en-US" dirty="0"/>
              <a:t>m</a:t>
            </a:r>
            <a:r>
              <a:rPr lang="en-US" dirty="0" smtClean="0"/>
              <a:t>ultiplication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Can we design </a:t>
            </a:r>
            <a:r>
              <a:rPr lang="en-US" sz="2800" b="1" i="1" dirty="0" err="1"/>
              <a:t>MatrixMultiply</a:t>
            </a:r>
            <a:r>
              <a:rPr lang="en-US" sz="2800" b="1" i="1" dirty="0"/>
              <a:t>(A, B)</a:t>
            </a:r>
            <a:r>
              <a:rPr lang="en-US" sz="2800" dirty="0"/>
              <a:t> </a:t>
            </a:r>
            <a:r>
              <a:rPr lang="en-US" sz="2800" dirty="0" err="1"/>
              <a:t>s.t.</a:t>
            </a:r>
            <a:r>
              <a:rPr lang="en-US" sz="2800" dirty="0"/>
              <a:t> its running time is lower than             ?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Note: The </a:t>
            </a:r>
            <a:r>
              <a:rPr lang="en-US" sz="2800" dirty="0"/>
              <a:t>best lower bound known is </a:t>
            </a:r>
            <a:endParaRPr lang="en-US" sz="2800" dirty="0" smtClean="0"/>
          </a:p>
          <a:p>
            <a:pPr lvl="1"/>
            <a:r>
              <a:rPr lang="en-US" sz="2400" dirty="0" smtClean="0"/>
              <a:t>Why?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162313"/>
              </p:ext>
            </p:extLst>
          </p:nvPr>
        </p:nvGraphicFramePr>
        <p:xfrm>
          <a:off x="4953000" y="2057400"/>
          <a:ext cx="990600" cy="57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Equation" r:id="rId4" imgW="393700" imgH="228600" progId="Equation.3">
                  <p:embed/>
                </p:oleObj>
              </mc:Choice>
              <mc:Fallback>
                <p:oleObj name="Equation" r:id="rId4" imgW="393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3000" y="2057400"/>
                        <a:ext cx="990600" cy="57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416066"/>
              </p:ext>
            </p:extLst>
          </p:nvPr>
        </p:nvGraphicFramePr>
        <p:xfrm>
          <a:off x="6705600" y="3505200"/>
          <a:ext cx="10223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Equation" r:id="rId6" imgW="406400" imgH="228600" progId="Equation.3">
                  <p:embed/>
                </p:oleObj>
              </mc:Choice>
              <mc:Fallback>
                <p:oleObj name="Equation" r:id="rId6" imgW="40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05600" y="3505200"/>
                        <a:ext cx="1022350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7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用</a:t>
            </a:r>
            <a:r>
              <a:rPr lang="en-US" dirty="0" smtClean="0"/>
              <a:t>Divide-and-Conquer</a:t>
            </a:r>
            <a:r>
              <a:rPr lang="zh-TW" altLang="en-US" dirty="0" smtClean="0"/>
              <a:t>加速矩陣相乘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Attempt#1: </a:t>
            </a:r>
            <a:r>
              <a:rPr lang="zh-TW" altLang="en-US" dirty="0" smtClean="0"/>
              <a:t>切成四等分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144990"/>
              </p:ext>
            </p:extLst>
          </p:nvPr>
        </p:nvGraphicFramePr>
        <p:xfrm>
          <a:off x="465798" y="4800600"/>
          <a:ext cx="205740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37980" y="5486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2371" y="22214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42"/>
              </p:ext>
            </p:extLst>
          </p:nvPr>
        </p:nvGraphicFramePr>
        <p:xfrm>
          <a:off x="2827998" y="4800600"/>
          <a:ext cx="205740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08612"/>
              </p:ext>
            </p:extLst>
          </p:nvPr>
        </p:nvGraphicFramePr>
        <p:xfrm>
          <a:off x="2827998" y="2667000"/>
          <a:ext cx="205740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313398" y="2362200"/>
            <a:ext cx="4755880" cy="4419600"/>
            <a:chOff x="1600200" y="1981200"/>
            <a:chExt cx="4755880" cy="44196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600200" y="5334000"/>
              <a:ext cx="25146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792568" y="4038600"/>
              <a:ext cx="0" cy="23622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841480" y="3200400"/>
              <a:ext cx="25146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154768" y="1981200"/>
              <a:ext cx="0" cy="23622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770598" y="5029200"/>
            <a:ext cx="5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1761198" y="5029200"/>
            <a:ext cx="52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70598" y="6019800"/>
            <a:ext cx="52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baseline="-25000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61198" y="6019800"/>
            <a:ext cx="52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2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3132798" y="2895600"/>
            <a:ext cx="4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23398" y="2895600"/>
            <a:ext cx="5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132798" y="3886200"/>
            <a:ext cx="5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 smtClean="0"/>
              <a:t>21</a:t>
            </a:r>
            <a:endParaRPr lang="en-US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4123398" y="3886200"/>
            <a:ext cx="50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 smtClean="0"/>
              <a:t>22</a:t>
            </a:r>
            <a:endParaRPr lang="en-US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3132798" y="5029200"/>
            <a:ext cx="5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4123398" y="5029200"/>
            <a:ext cx="52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3132798" y="6019800"/>
            <a:ext cx="52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21</a:t>
            </a:r>
            <a:endParaRPr lang="en-US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4123398" y="6019800"/>
            <a:ext cx="52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22</a:t>
            </a:r>
            <a:endParaRPr lang="en-US" baseline="-250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389598" y="2667000"/>
            <a:ext cx="4495800" cy="3048000"/>
            <a:chOff x="990600" y="2514600"/>
            <a:chExt cx="4495800" cy="3048000"/>
          </a:xfrm>
        </p:grpSpPr>
        <p:grpSp>
          <p:nvGrpSpPr>
            <p:cNvPr id="33" name="Group 32"/>
            <p:cNvGrpSpPr/>
            <p:nvPr/>
          </p:nvGrpSpPr>
          <p:grpSpPr>
            <a:xfrm>
              <a:off x="990600" y="2514600"/>
              <a:ext cx="4495800" cy="2971800"/>
              <a:chOff x="762000" y="2362200"/>
              <a:chExt cx="4495800" cy="29718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762000" y="4419600"/>
                <a:ext cx="2133600" cy="914400"/>
              </a:xfrm>
              <a:prstGeom prst="rect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267200" y="2362200"/>
                <a:ext cx="990600" cy="1828800"/>
              </a:xfrm>
              <a:prstGeom prst="rect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Arrow 35"/>
              <p:cNvSpPr/>
              <p:nvPr/>
            </p:nvSpPr>
            <p:spPr>
              <a:xfrm>
                <a:off x="2971800" y="4800600"/>
                <a:ext cx="1219200" cy="228600"/>
              </a:xfrm>
              <a:prstGeom prst="rightArrow">
                <a:avLst/>
              </a:prstGeom>
              <a:solidFill>
                <a:srgbClr val="0000FF">
                  <a:alpha val="65000"/>
                </a:srgb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Arrow 36"/>
              <p:cNvSpPr/>
              <p:nvPr/>
            </p:nvSpPr>
            <p:spPr>
              <a:xfrm rot="5400000">
                <a:off x="4610100" y="4229100"/>
                <a:ext cx="304800" cy="228600"/>
              </a:xfrm>
              <a:prstGeom prst="rightArrow">
                <a:avLst/>
              </a:prstGeom>
              <a:solidFill>
                <a:srgbClr val="0000FF">
                  <a:alpha val="85000"/>
                </a:srgb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4495800" y="4648200"/>
              <a:ext cx="990600" cy="914400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81000" y="1748135"/>
            <a:ext cx="808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Divide</a:t>
            </a:r>
            <a:r>
              <a:rPr lang="en-US" sz="2400" dirty="0" smtClean="0"/>
              <a:t> each n by n matrix into four n/2 by n/2 </a:t>
            </a:r>
            <a:r>
              <a:rPr lang="en-US" sz="2400" dirty="0" err="1" smtClean="0"/>
              <a:t>submatrices</a:t>
            </a:r>
            <a:endParaRPr lang="en-US" sz="2400" dirty="0"/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721362"/>
              </p:ext>
            </p:extLst>
          </p:nvPr>
        </p:nvGraphicFramePr>
        <p:xfrm>
          <a:off x="5334000" y="2819400"/>
          <a:ext cx="2473325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6" name="Equation" r:id="rId4" imgW="1270000" imgH="901700" progId="Equation.3">
                  <p:embed/>
                </p:oleObj>
              </mc:Choice>
              <mc:Fallback>
                <p:oleObj name="Equation" r:id="rId4" imgW="12700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0" y="2819400"/>
                        <a:ext cx="2473325" cy="175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05400" y="24384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矩陣的性質保證以下四個等式成立：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019800" y="1371600"/>
            <a:ext cx="296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Running time = </a:t>
            </a:r>
            <a:r>
              <a:rPr lang="en-US" sz="2400" dirty="0" err="1" smtClean="0">
                <a:solidFill>
                  <a:srgbClr val="0000FF"/>
                </a:solidFill>
              </a:rPr>
              <a:t>Θ</a:t>
            </a:r>
            <a:r>
              <a:rPr lang="en-US" sz="2400" dirty="0">
                <a:solidFill>
                  <a:srgbClr val="0000FF"/>
                </a:solidFill>
              </a:rPr>
              <a:t>(1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用</a:t>
            </a:r>
            <a:r>
              <a:rPr lang="en-US" dirty="0" smtClean="0"/>
              <a:t>Divide-and-Conquer</a:t>
            </a:r>
            <a:r>
              <a:rPr lang="zh-TW" altLang="en-US" dirty="0" smtClean="0"/>
              <a:t>加速矩陣相乘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Attempt#1: </a:t>
            </a:r>
            <a:r>
              <a:rPr lang="zh-TW" altLang="en-US" dirty="0" smtClean="0"/>
              <a:t>切成四等分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Conquer by recursion</a:t>
            </a:r>
          </a:p>
          <a:p>
            <a:pPr marL="0" indent="0">
              <a:buNone/>
            </a:pPr>
            <a:r>
              <a:rPr lang="en-US" altLang="zh-TW" u="sng" dirty="0" smtClean="0"/>
              <a:t>Recursive case</a:t>
            </a:r>
            <a:r>
              <a:rPr lang="en-US" altLang="zh-TW" dirty="0" smtClean="0"/>
              <a:t>: n&gt;1</a:t>
            </a:r>
            <a:r>
              <a:rPr lang="zh-TW" altLang="en-US" dirty="0" smtClean="0"/>
              <a:t>時，計算</a:t>
            </a:r>
            <a:endParaRPr lang="en-US" altLang="zh-TW" dirty="0" smtClean="0"/>
          </a:p>
          <a:p>
            <a:r>
              <a:rPr lang="en-US" altLang="zh-TW" dirty="0" err="1" smtClean="0"/>
              <a:t>MatrixMultiply</a:t>
            </a:r>
            <a:r>
              <a:rPr lang="en-US" altLang="zh-TW" dirty="0" smtClean="0"/>
              <a:t>(n/2, A</a:t>
            </a:r>
            <a:r>
              <a:rPr lang="en-US" altLang="zh-TW" baseline="-25000" dirty="0" smtClean="0"/>
              <a:t>11</a:t>
            </a:r>
            <a:r>
              <a:rPr lang="en-US" altLang="zh-TW" dirty="0" smtClean="0"/>
              <a:t>, B</a:t>
            </a:r>
            <a:r>
              <a:rPr lang="en-US" altLang="zh-TW" baseline="-25000" dirty="0" smtClean="0"/>
              <a:t>11</a:t>
            </a:r>
            <a:r>
              <a:rPr lang="en-US" altLang="zh-TW" dirty="0" smtClean="0"/>
              <a:t>), </a:t>
            </a:r>
            <a:r>
              <a:rPr lang="en-US" altLang="zh-TW" dirty="0" err="1" smtClean="0"/>
              <a:t>MatrixMultiply</a:t>
            </a:r>
            <a:r>
              <a:rPr lang="en-US" altLang="zh-TW" dirty="0"/>
              <a:t>(n/2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12</a:t>
            </a:r>
            <a:r>
              <a:rPr lang="en-US" altLang="zh-TW" dirty="0" smtClean="0"/>
              <a:t>, B</a:t>
            </a:r>
            <a:r>
              <a:rPr lang="en-US" altLang="zh-TW" baseline="-25000" dirty="0" smtClean="0"/>
              <a:t>21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 err="1" smtClean="0"/>
              <a:t>MatrixMultiply</a:t>
            </a:r>
            <a:r>
              <a:rPr lang="en-US" altLang="zh-TW" dirty="0"/>
              <a:t>(n/2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11</a:t>
            </a:r>
            <a:r>
              <a:rPr lang="en-US" altLang="zh-TW" dirty="0"/>
              <a:t>, </a:t>
            </a:r>
            <a:r>
              <a:rPr lang="en-US" altLang="zh-TW" dirty="0" smtClean="0"/>
              <a:t>B</a:t>
            </a:r>
            <a:r>
              <a:rPr lang="en-US" altLang="zh-TW" baseline="-25000" dirty="0" smtClean="0"/>
              <a:t>12</a:t>
            </a:r>
            <a:r>
              <a:rPr lang="en-US" altLang="zh-TW" dirty="0" smtClean="0"/>
              <a:t>), </a:t>
            </a:r>
            <a:r>
              <a:rPr lang="en-US" altLang="zh-TW" dirty="0" err="1" smtClean="0"/>
              <a:t>MatrixMultiply</a:t>
            </a:r>
            <a:r>
              <a:rPr lang="en-US" altLang="zh-TW" dirty="0"/>
              <a:t>(n/2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12</a:t>
            </a:r>
            <a:r>
              <a:rPr lang="en-US" altLang="zh-TW" dirty="0"/>
              <a:t>, </a:t>
            </a:r>
            <a:r>
              <a:rPr lang="en-US" altLang="zh-TW" dirty="0" smtClean="0"/>
              <a:t>B</a:t>
            </a:r>
            <a:r>
              <a:rPr lang="en-US" altLang="zh-TW" baseline="-25000" dirty="0" smtClean="0"/>
              <a:t>22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 err="1" smtClean="0"/>
              <a:t>MatrixMultiply</a:t>
            </a:r>
            <a:r>
              <a:rPr lang="en-US" altLang="zh-TW" dirty="0"/>
              <a:t>(n/2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21</a:t>
            </a:r>
            <a:r>
              <a:rPr lang="en-US" altLang="zh-TW" dirty="0"/>
              <a:t>, B</a:t>
            </a:r>
            <a:r>
              <a:rPr lang="en-US" altLang="zh-TW" baseline="-25000" dirty="0"/>
              <a:t>11</a:t>
            </a:r>
            <a:r>
              <a:rPr lang="en-US" altLang="zh-TW" dirty="0" smtClean="0"/>
              <a:t>), </a:t>
            </a:r>
            <a:r>
              <a:rPr lang="en-US" altLang="zh-TW" dirty="0" err="1" smtClean="0"/>
              <a:t>MatrixMultiply</a:t>
            </a:r>
            <a:r>
              <a:rPr lang="en-US" altLang="zh-TW" dirty="0"/>
              <a:t>(n/2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22</a:t>
            </a:r>
            <a:r>
              <a:rPr lang="en-US" altLang="zh-TW" dirty="0"/>
              <a:t>, B</a:t>
            </a:r>
            <a:r>
              <a:rPr lang="en-US" altLang="zh-TW" baseline="-25000" dirty="0"/>
              <a:t>21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 err="1" smtClean="0"/>
              <a:t>MatrixMultiply</a:t>
            </a:r>
            <a:r>
              <a:rPr lang="en-US" altLang="zh-TW" dirty="0"/>
              <a:t>(n/2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21</a:t>
            </a:r>
            <a:r>
              <a:rPr lang="en-US" altLang="zh-TW" dirty="0"/>
              <a:t>, </a:t>
            </a:r>
            <a:r>
              <a:rPr lang="en-US" altLang="zh-TW" dirty="0" smtClean="0"/>
              <a:t>B</a:t>
            </a:r>
            <a:r>
              <a:rPr lang="en-US" altLang="zh-TW" baseline="-25000" dirty="0" smtClean="0"/>
              <a:t>12</a:t>
            </a:r>
            <a:r>
              <a:rPr lang="en-US" altLang="zh-TW" dirty="0" smtClean="0"/>
              <a:t>), </a:t>
            </a:r>
            <a:r>
              <a:rPr lang="en-US" altLang="zh-TW" dirty="0" err="1" smtClean="0"/>
              <a:t>MatrixMultiply</a:t>
            </a:r>
            <a:r>
              <a:rPr lang="en-US" altLang="zh-TW" dirty="0"/>
              <a:t>(n/2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22</a:t>
            </a:r>
            <a:r>
              <a:rPr lang="en-US" altLang="zh-TW" dirty="0"/>
              <a:t>, </a:t>
            </a:r>
            <a:r>
              <a:rPr lang="en-US" altLang="zh-TW" dirty="0" smtClean="0"/>
              <a:t>B</a:t>
            </a:r>
            <a:r>
              <a:rPr lang="en-US" altLang="zh-TW" baseline="-25000" dirty="0" smtClean="0"/>
              <a:t>22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59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029200"/>
            <a:ext cx="7467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000000"/>
                </a:solidFill>
              </a:rPr>
              <a:t>總共呼叫了</a:t>
            </a:r>
            <a:r>
              <a:rPr lang="en-US" altLang="zh-TW" sz="2400" dirty="0" smtClean="0">
                <a:solidFill>
                  <a:srgbClr val="000000"/>
                </a:solidFill>
              </a:rPr>
              <a:t>8</a:t>
            </a:r>
            <a:r>
              <a:rPr lang="zh-TW" altLang="en-US" sz="2400" dirty="0" smtClean="0">
                <a:solidFill>
                  <a:srgbClr val="000000"/>
                </a:solidFill>
              </a:rPr>
              <a:t>次</a:t>
            </a:r>
            <a:r>
              <a:rPr lang="en-US" altLang="zh-TW" sz="2400" dirty="0" err="1" smtClean="0">
                <a:solidFill>
                  <a:srgbClr val="000000"/>
                </a:solidFill>
              </a:rPr>
              <a:t>MatrixMultiply</a:t>
            </a:r>
            <a:r>
              <a:rPr lang="en-US" altLang="zh-TW" sz="2400" dirty="0" smtClean="0">
                <a:solidFill>
                  <a:srgbClr val="000000"/>
                </a:solidFill>
              </a:rPr>
              <a:t>, </a:t>
            </a:r>
            <a:r>
              <a:rPr lang="zh-TW" altLang="en-US" sz="2400" dirty="0" smtClean="0">
                <a:solidFill>
                  <a:srgbClr val="000000"/>
                </a:solidFill>
              </a:rPr>
              <a:t>輸入的矩陣大小為</a:t>
            </a:r>
            <a:r>
              <a:rPr lang="en-US" altLang="zh-TW" sz="2400" dirty="0" smtClean="0">
                <a:solidFill>
                  <a:srgbClr val="000000"/>
                </a:solidFill>
              </a:rPr>
              <a:t>n/2</a:t>
            </a:r>
          </a:p>
          <a:p>
            <a:r>
              <a:rPr lang="en-US" altLang="zh-TW" sz="2400" dirty="0" smtClean="0">
                <a:solidFill>
                  <a:srgbClr val="0000FF"/>
                </a:solidFill>
              </a:rPr>
              <a:t>Running time = </a:t>
            </a:r>
            <a:r>
              <a:rPr lang="en-US" sz="2400" dirty="0" smtClean="0">
                <a:solidFill>
                  <a:srgbClr val="0000FF"/>
                </a:solidFill>
              </a:rPr>
              <a:t>8T(n/2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2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recurrence relations?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Substitution method (</a:t>
            </a:r>
            <a:r>
              <a:rPr lang="zh-TW" altLang="en-US" dirty="0"/>
              <a:t>取代法</a:t>
            </a:r>
            <a:r>
              <a:rPr lang="en-US" altLang="zh-TW" dirty="0"/>
              <a:t>)</a:t>
            </a:r>
            <a:endParaRPr lang="en-US" altLang="zh-TW" dirty="0">
              <a:sym typeface="Wingdings"/>
            </a:endParaRPr>
          </a:p>
          <a:p>
            <a:pPr lvl="1"/>
            <a:r>
              <a:rPr lang="en-US" altLang="zh-TW" dirty="0">
                <a:sym typeface="Wingdings"/>
              </a:rPr>
              <a:t>Make a </a:t>
            </a:r>
            <a:r>
              <a:rPr lang="en-US" dirty="0"/>
              <a:t>guess and then prove by </a:t>
            </a:r>
            <a:r>
              <a:rPr lang="en-US" dirty="0" smtClean="0"/>
              <a:t>mathematical induction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Recursion</a:t>
            </a:r>
            <a:r>
              <a:rPr lang="en-US" altLang="zh-TW" dirty="0"/>
              <a:t>-tree method (</a:t>
            </a:r>
            <a:r>
              <a:rPr lang="zh-TW" altLang="en-US" dirty="0"/>
              <a:t>遞迴樹法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Expand the </a:t>
            </a:r>
            <a:r>
              <a:rPr lang="en-US" dirty="0"/>
              <a:t>recurrence into a tree and sum up the </a:t>
            </a:r>
            <a:r>
              <a:rPr lang="en-US" dirty="0" smtClean="0"/>
              <a:t>cost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Master method (</a:t>
            </a:r>
            <a:r>
              <a:rPr lang="zh-TW" altLang="en-US" dirty="0" smtClean="0"/>
              <a:t>套公式大法</a:t>
            </a:r>
            <a:r>
              <a:rPr lang="en-US" altLang="zh-TW" dirty="0" smtClean="0"/>
              <a:t> or </a:t>
            </a:r>
            <a:r>
              <a:rPr lang="zh-TW" altLang="en-US" dirty="0" smtClean="0"/>
              <a:t>大師法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en-US" altLang="zh-TW" dirty="0" smtClean="0"/>
              <a:t>Apply master </a:t>
            </a:r>
            <a:r>
              <a:rPr lang="en-US" altLang="zh-TW" dirty="0"/>
              <a:t>t</a:t>
            </a:r>
            <a:r>
              <a:rPr lang="en-US" altLang="zh-TW" dirty="0" smtClean="0"/>
              <a:t>heorem to a specific form of recurrences</a:t>
            </a:r>
          </a:p>
          <a:p>
            <a:pPr lvl="1"/>
            <a:endParaRPr lang="en-US" altLang="zh-TW" dirty="0"/>
          </a:p>
          <a:p>
            <a:r>
              <a:rPr lang="en-US" dirty="0" smtClean="0"/>
              <a:t>Useful simplification tricks</a:t>
            </a:r>
            <a:endParaRPr lang="en-US" dirty="0"/>
          </a:p>
          <a:p>
            <a:pPr lvl="1"/>
            <a:r>
              <a:rPr lang="en-US" dirty="0"/>
              <a:t>Ignore floors and </a:t>
            </a:r>
            <a:r>
              <a:rPr lang="en-US" dirty="0" smtClean="0"/>
              <a:t>ceilings</a:t>
            </a:r>
            <a:endParaRPr lang="en-US" dirty="0"/>
          </a:p>
          <a:p>
            <a:pPr lvl="1"/>
            <a:r>
              <a:rPr lang="en-US" dirty="0"/>
              <a:t>Assume base cases are </a:t>
            </a:r>
            <a:r>
              <a:rPr lang="en-US" dirty="0" smtClean="0"/>
              <a:t>constant </a:t>
            </a:r>
            <a:r>
              <a:rPr lang="en-US" dirty="0"/>
              <a:t>(for small n)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6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用</a:t>
            </a:r>
            <a:r>
              <a:rPr lang="en-US" dirty="0"/>
              <a:t>Divide-and-Conquer</a:t>
            </a:r>
            <a:r>
              <a:rPr lang="zh-TW" altLang="en-US" dirty="0"/>
              <a:t>加速矩陣相乘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Attempt#1: </a:t>
            </a:r>
            <a:r>
              <a:rPr lang="zh-TW" altLang="en-US" dirty="0"/>
              <a:t>切成四等分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Combine </a:t>
            </a:r>
          </a:p>
          <a:p>
            <a:r>
              <a:rPr lang="en-US" altLang="zh-TW" dirty="0" smtClean="0"/>
              <a:t>C</a:t>
            </a:r>
            <a:r>
              <a:rPr lang="en-US" altLang="zh-TW" baseline="-25000" dirty="0" smtClean="0"/>
              <a:t>11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MatrixMultiply</a:t>
            </a:r>
            <a:r>
              <a:rPr lang="en-US" altLang="zh-TW" dirty="0"/>
              <a:t>(A</a:t>
            </a:r>
            <a:r>
              <a:rPr lang="en-US" altLang="zh-TW" baseline="-25000" dirty="0"/>
              <a:t>11</a:t>
            </a:r>
            <a:r>
              <a:rPr lang="en-US" altLang="zh-TW" dirty="0"/>
              <a:t>, B</a:t>
            </a:r>
            <a:r>
              <a:rPr lang="en-US" altLang="zh-TW" baseline="-25000" dirty="0"/>
              <a:t>11</a:t>
            </a:r>
            <a:r>
              <a:rPr lang="en-US" altLang="zh-TW" dirty="0"/>
              <a:t>) + </a:t>
            </a:r>
            <a:r>
              <a:rPr lang="en-US" altLang="zh-TW" dirty="0" err="1"/>
              <a:t>MatrixMultiply</a:t>
            </a:r>
            <a:r>
              <a:rPr lang="en-US" altLang="zh-TW" dirty="0"/>
              <a:t>(A</a:t>
            </a:r>
            <a:r>
              <a:rPr lang="en-US" altLang="zh-TW" baseline="-25000" dirty="0"/>
              <a:t>12</a:t>
            </a:r>
            <a:r>
              <a:rPr lang="en-US" altLang="zh-TW" dirty="0"/>
              <a:t>, B</a:t>
            </a:r>
            <a:r>
              <a:rPr lang="en-US" altLang="zh-TW" baseline="-25000" dirty="0"/>
              <a:t>21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</a:t>
            </a:r>
            <a:r>
              <a:rPr lang="en-US" altLang="zh-TW" baseline="-25000" dirty="0" smtClean="0"/>
              <a:t>21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MatrixMultiply</a:t>
            </a:r>
            <a:r>
              <a:rPr lang="en-US" altLang="zh-TW" dirty="0"/>
              <a:t>(A</a:t>
            </a:r>
            <a:r>
              <a:rPr lang="en-US" altLang="zh-TW" baseline="-25000" dirty="0"/>
              <a:t>11</a:t>
            </a:r>
            <a:r>
              <a:rPr lang="en-US" altLang="zh-TW" dirty="0"/>
              <a:t>, B</a:t>
            </a:r>
            <a:r>
              <a:rPr lang="en-US" altLang="zh-TW" baseline="-25000" dirty="0"/>
              <a:t>12</a:t>
            </a:r>
            <a:r>
              <a:rPr lang="en-US" altLang="zh-TW" dirty="0"/>
              <a:t>) + </a:t>
            </a:r>
            <a:r>
              <a:rPr lang="en-US" altLang="zh-TW" dirty="0" err="1"/>
              <a:t>MatrixMultiply</a:t>
            </a:r>
            <a:r>
              <a:rPr lang="en-US" altLang="zh-TW" dirty="0"/>
              <a:t>(A</a:t>
            </a:r>
            <a:r>
              <a:rPr lang="en-US" altLang="zh-TW" baseline="-25000" dirty="0"/>
              <a:t>12</a:t>
            </a:r>
            <a:r>
              <a:rPr lang="en-US" altLang="zh-TW" dirty="0"/>
              <a:t>, B</a:t>
            </a:r>
            <a:r>
              <a:rPr lang="en-US" altLang="zh-TW" baseline="-25000" dirty="0"/>
              <a:t>22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</a:t>
            </a:r>
            <a:r>
              <a:rPr lang="en-US" altLang="zh-TW" baseline="-25000" dirty="0" smtClean="0"/>
              <a:t>21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MatrixMultiply</a:t>
            </a:r>
            <a:r>
              <a:rPr lang="en-US" altLang="zh-TW" dirty="0"/>
              <a:t>(A</a:t>
            </a:r>
            <a:r>
              <a:rPr lang="en-US" altLang="zh-TW" baseline="-25000" dirty="0"/>
              <a:t>21</a:t>
            </a:r>
            <a:r>
              <a:rPr lang="en-US" altLang="zh-TW" dirty="0"/>
              <a:t>, B</a:t>
            </a:r>
            <a:r>
              <a:rPr lang="en-US" altLang="zh-TW" baseline="-25000" dirty="0"/>
              <a:t>11</a:t>
            </a:r>
            <a:r>
              <a:rPr lang="en-US" altLang="zh-TW" dirty="0"/>
              <a:t>) + </a:t>
            </a:r>
            <a:r>
              <a:rPr lang="en-US" altLang="zh-TW" dirty="0" err="1"/>
              <a:t>MatrixMultiply</a:t>
            </a:r>
            <a:r>
              <a:rPr lang="en-US" altLang="zh-TW" dirty="0"/>
              <a:t>(A</a:t>
            </a:r>
            <a:r>
              <a:rPr lang="en-US" altLang="zh-TW" baseline="-25000" dirty="0"/>
              <a:t>22</a:t>
            </a:r>
            <a:r>
              <a:rPr lang="en-US" altLang="zh-TW" dirty="0"/>
              <a:t>, B</a:t>
            </a:r>
            <a:r>
              <a:rPr lang="en-US" altLang="zh-TW" baseline="-25000" dirty="0"/>
              <a:t>21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</a:t>
            </a:r>
            <a:r>
              <a:rPr lang="en-US" altLang="zh-TW" baseline="-25000" dirty="0" smtClean="0"/>
              <a:t>22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/>
              <a:t>MatrixMultiply</a:t>
            </a:r>
            <a:r>
              <a:rPr lang="en-US" altLang="zh-TW" dirty="0"/>
              <a:t>(A</a:t>
            </a:r>
            <a:r>
              <a:rPr lang="en-US" altLang="zh-TW" baseline="-25000" dirty="0"/>
              <a:t>21</a:t>
            </a:r>
            <a:r>
              <a:rPr lang="en-US" altLang="zh-TW" dirty="0"/>
              <a:t>, </a:t>
            </a:r>
            <a:r>
              <a:rPr lang="en-US" altLang="zh-TW" dirty="0" smtClean="0"/>
              <a:t>B</a:t>
            </a:r>
            <a:r>
              <a:rPr lang="en-US" altLang="zh-TW" baseline="-25000" dirty="0" smtClean="0"/>
              <a:t>12</a:t>
            </a:r>
            <a:r>
              <a:rPr lang="en-US" altLang="zh-TW" dirty="0" smtClean="0"/>
              <a:t>) </a:t>
            </a:r>
            <a:r>
              <a:rPr lang="en-US" altLang="zh-TW" dirty="0"/>
              <a:t>+ </a:t>
            </a:r>
            <a:r>
              <a:rPr lang="en-US" altLang="zh-TW" dirty="0" err="1"/>
              <a:t>MatrixMultiply</a:t>
            </a:r>
            <a:r>
              <a:rPr lang="en-US" altLang="zh-TW" dirty="0"/>
              <a:t>(A</a:t>
            </a:r>
            <a:r>
              <a:rPr lang="en-US" altLang="zh-TW" baseline="-25000" dirty="0"/>
              <a:t>22</a:t>
            </a:r>
            <a:r>
              <a:rPr lang="en-US" altLang="zh-TW" dirty="0"/>
              <a:t>, </a:t>
            </a:r>
            <a:r>
              <a:rPr lang="en-US" altLang="zh-TW" dirty="0" smtClean="0"/>
              <a:t>B</a:t>
            </a:r>
            <a:r>
              <a:rPr lang="en-US" altLang="zh-TW" baseline="-25000" dirty="0" smtClean="0"/>
              <a:t>22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dirty="0" smtClean="0"/>
              <a:t>Combine C</a:t>
            </a:r>
            <a:r>
              <a:rPr lang="en-US" baseline="-25000" dirty="0" smtClean="0"/>
              <a:t>11</a:t>
            </a:r>
            <a:r>
              <a:rPr lang="en-US" dirty="0" smtClean="0"/>
              <a:t>, C</a:t>
            </a:r>
            <a:r>
              <a:rPr lang="en-US" baseline="-25000" dirty="0" smtClean="0"/>
              <a:t>12</a:t>
            </a:r>
            <a:r>
              <a:rPr lang="en-US" dirty="0" smtClean="0"/>
              <a:t>, C</a:t>
            </a:r>
            <a:r>
              <a:rPr lang="en-US" baseline="-25000" dirty="0" smtClean="0"/>
              <a:t>21</a:t>
            </a:r>
            <a:r>
              <a:rPr lang="en-US" dirty="0" smtClean="0"/>
              <a:t>, C</a:t>
            </a:r>
            <a:r>
              <a:rPr lang="en-US" baseline="-25000" dirty="0" smtClean="0"/>
              <a:t>22</a:t>
            </a:r>
            <a:r>
              <a:rPr lang="en-US" dirty="0" smtClean="0"/>
              <a:t> into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07505"/>
              </p:ext>
            </p:extLst>
          </p:nvPr>
        </p:nvGraphicFramePr>
        <p:xfrm>
          <a:off x="1219200" y="4572000"/>
          <a:ext cx="205740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00"/>
                <a:gridCol w="1028700"/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000" y="4800600"/>
            <a:ext cx="51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4800600"/>
            <a:ext cx="52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5791200"/>
            <a:ext cx="52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21</a:t>
            </a:r>
            <a:endParaRPr lang="en-US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2514600" y="5791200"/>
            <a:ext cx="52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22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48602" y="5257800"/>
            <a:ext cx="67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 =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572000"/>
            <a:ext cx="54514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000000"/>
                </a:solidFill>
              </a:rPr>
              <a:t>四次矩陣加法，每個小矩陣有</a:t>
            </a:r>
            <a:r>
              <a:rPr lang="en-US" altLang="zh-TW" sz="2400" dirty="0" smtClean="0">
                <a:solidFill>
                  <a:srgbClr val="000000"/>
                </a:solidFill>
              </a:rPr>
              <a:t>n</a:t>
            </a:r>
            <a:r>
              <a:rPr lang="en-US" altLang="zh-TW" sz="2400" baseline="30000" dirty="0" smtClean="0">
                <a:solidFill>
                  <a:srgbClr val="000000"/>
                </a:solidFill>
              </a:rPr>
              <a:t>2</a:t>
            </a:r>
            <a:r>
              <a:rPr lang="zh-TW" altLang="en-US" sz="2400" dirty="0" smtClean="0">
                <a:solidFill>
                  <a:srgbClr val="000000"/>
                </a:solidFill>
              </a:rPr>
              <a:t>個元素</a:t>
            </a:r>
            <a:endParaRPr lang="en-US" altLang="zh-TW" sz="2400" dirty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Running time = </a:t>
            </a:r>
            <a:r>
              <a:rPr lang="en-US" sz="2400" dirty="0" err="1">
                <a:solidFill>
                  <a:srgbClr val="0000FF"/>
                </a:solidFill>
              </a:rPr>
              <a:t>Θ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altLang="zh-TW" sz="2400" dirty="0">
                <a:solidFill>
                  <a:srgbClr val="0000FF"/>
                </a:solidFill>
              </a:rPr>
              <a:t>n</a:t>
            </a:r>
            <a:r>
              <a:rPr lang="en-US" altLang="zh-TW" sz="2400" baseline="30000" dirty="0">
                <a:solidFill>
                  <a:srgbClr val="0000FF"/>
                </a:solidFill>
              </a:rPr>
              <a:t>2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8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用</a:t>
            </a:r>
            <a:r>
              <a:rPr lang="en-US" dirty="0"/>
              <a:t>Divide-and-Conquer</a:t>
            </a:r>
            <a:r>
              <a:rPr lang="zh-TW" altLang="en-US" dirty="0"/>
              <a:t>加速矩陣相乘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Attempt#1: </a:t>
            </a:r>
            <a:r>
              <a:rPr lang="zh-TW" altLang="en-US" dirty="0"/>
              <a:t>切成四等分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Base </a:t>
            </a:r>
            <a:r>
              <a:rPr lang="en-US" b="1" dirty="0" smtClean="0"/>
              <a:t>case </a:t>
            </a:r>
            <a:endParaRPr lang="en-US" b="1" dirty="0"/>
          </a:p>
          <a:p>
            <a:r>
              <a:rPr lang="en-US" dirty="0" smtClean="0"/>
              <a:t>n</a:t>
            </a:r>
            <a:r>
              <a:rPr lang="en-US" dirty="0"/>
              <a:t>=1</a:t>
            </a:r>
            <a:r>
              <a:rPr lang="zh-TW" altLang="en-US" dirty="0"/>
              <a:t>時，</a:t>
            </a:r>
            <a:r>
              <a:rPr lang="en-US" altLang="zh-TW" dirty="0"/>
              <a:t>C = </a:t>
            </a:r>
            <a:r>
              <a:rPr lang="en-US" altLang="zh-TW" dirty="0" err="1"/>
              <a:t>MatrixMultiply</a:t>
            </a:r>
            <a:r>
              <a:rPr lang="en-US" altLang="zh-TW" dirty="0" smtClean="0"/>
              <a:t>(n, A</a:t>
            </a:r>
            <a:r>
              <a:rPr lang="en-US" altLang="zh-TW" dirty="0"/>
              <a:t>, B) </a:t>
            </a:r>
            <a:r>
              <a:rPr lang="zh-TW" altLang="en-US" dirty="0"/>
              <a:t>只需</a:t>
            </a:r>
            <a:r>
              <a:rPr lang="en-US" altLang="zh-TW" dirty="0" smtClean="0"/>
              <a:t>1</a:t>
            </a:r>
            <a:r>
              <a:rPr lang="zh-TW" altLang="en-US" dirty="0" smtClean="0"/>
              <a:t>次數值乘法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1828800"/>
            <a:ext cx="296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Running time = </a:t>
            </a:r>
            <a:r>
              <a:rPr lang="en-US" sz="2400" dirty="0" err="1" smtClean="0">
                <a:solidFill>
                  <a:srgbClr val="0000FF"/>
                </a:solidFill>
              </a:rPr>
              <a:t>Θ</a:t>
            </a:r>
            <a:r>
              <a:rPr lang="en-US" sz="2400" dirty="0">
                <a:solidFill>
                  <a:srgbClr val="0000FF"/>
                </a:solidFill>
              </a:rPr>
              <a:t>(1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3124200"/>
            <a:ext cx="76962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MatrixMultiply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(n, A, B)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//base 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case</a:t>
            </a:r>
          </a:p>
          <a:p>
            <a:r>
              <a:rPr lang="en-US" dirty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f n = 1</a:t>
            </a:r>
            <a:endParaRPr lang="en-US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___</a:t>
            </a:r>
            <a:r>
              <a:rPr lang="en-US" dirty="0" smtClean="0">
                <a:latin typeface="Courier"/>
                <a:cs typeface="Courier"/>
              </a:rPr>
              <a:t>return AB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//recursive 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case</a:t>
            </a:r>
          </a:p>
          <a:p>
            <a:r>
              <a:rPr lang="en-US" dirty="0" smtClean="0">
                <a:latin typeface="Courier"/>
                <a:cs typeface="Courier"/>
              </a:rPr>
              <a:t>Divide </a:t>
            </a:r>
            <a:r>
              <a:rPr lang="en-US" dirty="0">
                <a:latin typeface="Courier"/>
                <a:cs typeface="Courier"/>
              </a:rPr>
              <a:t>A and B into n/2 by n/2 </a:t>
            </a:r>
            <a:r>
              <a:rPr lang="en-US" dirty="0" err="1">
                <a:latin typeface="Courier"/>
                <a:cs typeface="Courier"/>
              </a:rPr>
              <a:t>submatrices</a:t>
            </a:r>
            <a:endParaRPr lang="en-US" dirty="0">
              <a:latin typeface="Courier"/>
              <a:cs typeface="Courier"/>
            </a:endParaRPr>
          </a:p>
          <a:p>
            <a:r>
              <a:rPr lang="en-US" altLang="zh-TW" dirty="0">
                <a:latin typeface="Courier"/>
                <a:cs typeface="Courier"/>
              </a:rPr>
              <a:t>C</a:t>
            </a:r>
            <a:r>
              <a:rPr lang="en-US" altLang="zh-TW" baseline="-25000" dirty="0">
                <a:latin typeface="Courier"/>
                <a:cs typeface="Courier"/>
              </a:rPr>
              <a:t>11</a:t>
            </a:r>
            <a:r>
              <a:rPr lang="en-US" altLang="zh-TW" dirty="0">
                <a:latin typeface="Courier"/>
                <a:cs typeface="Courier"/>
              </a:rPr>
              <a:t> </a:t>
            </a:r>
            <a:r>
              <a:rPr lang="en-US" altLang="zh-TW" dirty="0" smtClean="0">
                <a:latin typeface="Courier"/>
                <a:cs typeface="Courier"/>
              </a:rPr>
              <a:t>&lt;- </a:t>
            </a:r>
            <a:r>
              <a:rPr lang="en-US" altLang="zh-TW" dirty="0" err="1" smtClean="0">
                <a:latin typeface="Courier"/>
                <a:cs typeface="Courier"/>
              </a:rPr>
              <a:t>MatrixMultiply</a:t>
            </a:r>
            <a:r>
              <a:rPr lang="en-US" altLang="zh-TW" dirty="0">
                <a:latin typeface="Courier"/>
                <a:cs typeface="Courier"/>
              </a:rPr>
              <a:t>(A</a:t>
            </a:r>
            <a:r>
              <a:rPr lang="en-US" altLang="zh-TW" baseline="-25000" dirty="0">
                <a:latin typeface="Courier"/>
                <a:cs typeface="Courier"/>
              </a:rPr>
              <a:t>11</a:t>
            </a:r>
            <a:r>
              <a:rPr lang="en-US" altLang="zh-TW" dirty="0" smtClean="0">
                <a:latin typeface="Courier"/>
                <a:cs typeface="Courier"/>
              </a:rPr>
              <a:t>,B</a:t>
            </a:r>
            <a:r>
              <a:rPr lang="en-US" altLang="zh-TW" baseline="-25000" dirty="0" smtClean="0">
                <a:latin typeface="Courier"/>
                <a:cs typeface="Courier"/>
              </a:rPr>
              <a:t>11</a:t>
            </a:r>
            <a:r>
              <a:rPr lang="en-US" altLang="zh-TW" dirty="0" smtClean="0">
                <a:latin typeface="Courier"/>
                <a:cs typeface="Courier"/>
              </a:rPr>
              <a:t>) + </a:t>
            </a:r>
            <a:r>
              <a:rPr lang="en-US" altLang="zh-TW" dirty="0" err="1" smtClean="0">
                <a:latin typeface="Courier"/>
                <a:cs typeface="Courier"/>
              </a:rPr>
              <a:t>MatrixMultiply</a:t>
            </a:r>
            <a:r>
              <a:rPr lang="en-US" altLang="zh-TW" dirty="0">
                <a:latin typeface="Courier"/>
                <a:cs typeface="Courier"/>
              </a:rPr>
              <a:t>(A</a:t>
            </a:r>
            <a:r>
              <a:rPr lang="en-US" altLang="zh-TW" baseline="-25000" dirty="0">
                <a:latin typeface="Courier"/>
                <a:cs typeface="Courier"/>
              </a:rPr>
              <a:t>12</a:t>
            </a:r>
            <a:r>
              <a:rPr lang="en-US" altLang="zh-TW" dirty="0" smtClean="0">
                <a:latin typeface="Courier"/>
                <a:cs typeface="Courier"/>
              </a:rPr>
              <a:t>,B</a:t>
            </a:r>
            <a:r>
              <a:rPr lang="en-US" altLang="zh-TW" baseline="-25000" dirty="0" smtClean="0">
                <a:latin typeface="Courier"/>
                <a:cs typeface="Courier"/>
              </a:rPr>
              <a:t>21</a:t>
            </a:r>
            <a:r>
              <a:rPr lang="en-US" altLang="zh-TW" dirty="0">
                <a:latin typeface="Courier"/>
                <a:cs typeface="Courier"/>
              </a:rPr>
              <a:t>)</a:t>
            </a:r>
          </a:p>
          <a:p>
            <a:r>
              <a:rPr lang="en-US" altLang="zh-TW" dirty="0">
                <a:latin typeface="Courier"/>
                <a:cs typeface="Courier"/>
              </a:rPr>
              <a:t>C</a:t>
            </a:r>
            <a:r>
              <a:rPr lang="en-US" altLang="zh-TW" baseline="-25000" dirty="0">
                <a:latin typeface="Courier"/>
                <a:cs typeface="Courier"/>
              </a:rPr>
              <a:t>21</a:t>
            </a:r>
            <a:r>
              <a:rPr lang="en-US" altLang="zh-TW" dirty="0">
                <a:latin typeface="Courier"/>
                <a:cs typeface="Courier"/>
              </a:rPr>
              <a:t> </a:t>
            </a:r>
            <a:r>
              <a:rPr lang="en-US" altLang="zh-TW" dirty="0" smtClean="0">
                <a:latin typeface="Courier"/>
                <a:cs typeface="Courier"/>
              </a:rPr>
              <a:t>&lt;- </a:t>
            </a:r>
            <a:r>
              <a:rPr lang="en-US" altLang="zh-TW" dirty="0" err="1">
                <a:latin typeface="Courier"/>
                <a:cs typeface="Courier"/>
              </a:rPr>
              <a:t>MatrixMultiply</a:t>
            </a:r>
            <a:r>
              <a:rPr lang="en-US" altLang="zh-TW" dirty="0">
                <a:latin typeface="Courier"/>
                <a:cs typeface="Courier"/>
              </a:rPr>
              <a:t>(A</a:t>
            </a:r>
            <a:r>
              <a:rPr lang="en-US" altLang="zh-TW" baseline="-25000" dirty="0">
                <a:latin typeface="Courier"/>
                <a:cs typeface="Courier"/>
              </a:rPr>
              <a:t>11</a:t>
            </a:r>
            <a:r>
              <a:rPr lang="en-US" altLang="zh-TW" dirty="0" smtClean="0">
                <a:latin typeface="Courier"/>
                <a:cs typeface="Courier"/>
              </a:rPr>
              <a:t>,B</a:t>
            </a:r>
            <a:r>
              <a:rPr lang="en-US" altLang="zh-TW" baseline="-25000" dirty="0" smtClean="0">
                <a:latin typeface="Courier"/>
                <a:cs typeface="Courier"/>
              </a:rPr>
              <a:t>12</a:t>
            </a:r>
            <a:r>
              <a:rPr lang="en-US" altLang="zh-TW" dirty="0">
                <a:latin typeface="Courier"/>
                <a:cs typeface="Courier"/>
              </a:rPr>
              <a:t>) + </a:t>
            </a:r>
            <a:r>
              <a:rPr lang="en-US" altLang="zh-TW" dirty="0" err="1">
                <a:latin typeface="Courier"/>
                <a:cs typeface="Courier"/>
              </a:rPr>
              <a:t>MatrixMultiply</a:t>
            </a:r>
            <a:r>
              <a:rPr lang="en-US" altLang="zh-TW" dirty="0">
                <a:latin typeface="Courier"/>
                <a:cs typeface="Courier"/>
              </a:rPr>
              <a:t>(A</a:t>
            </a:r>
            <a:r>
              <a:rPr lang="en-US" altLang="zh-TW" baseline="-25000" dirty="0">
                <a:latin typeface="Courier"/>
                <a:cs typeface="Courier"/>
              </a:rPr>
              <a:t>12</a:t>
            </a:r>
            <a:r>
              <a:rPr lang="en-US" altLang="zh-TW" dirty="0" smtClean="0">
                <a:latin typeface="Courier"/>
                <a:cs typeface="Courier"/>
              </a:rPr>
              <a:t>,B</a:t>
            </a:r>
            <a:r>
              <a:rPr lang="en-US" altLang="zh-TW" baseline="-25000" dirty="0" smtClean="0">
                <a:latin typeface="Courier"/>
                <a:cs typeface="Courier"/>
              </a:rPr>
              <a:t>22</a:t>
            </a:r>
            <a:r>
              <a:rPr lang="en-US" altLang="zh-TW" dirty="0">
                <a:latin typeface="Courier"/>
                <a:cs typeface="Courier"/>
              </a:rPr>
              <a:t>)</a:t>
            </a:r>
          </a:p>
          <a:p>
            <a:r>
              <a:rPr lang="en-US" altLang="zh-TW" dirty="0">
                <a:latin typeface="Courier"/>
                <a:cs typeface="Courier"/>
              </a:rPr>
              <a:t>C</a:t>
            </a:r>
            <a:r>
              <a:rPr lang="en-US" altLang="zh-TW" baseline="-25000" dirty="0">
                <a:latin typeface="Courier"/>
                <a:cs typeface="Courier"/>
              </a:rPr>
              <a:t>21</a:t>
            </a:r>
            <a:r>
              <a:rPr lang="en-US" altLang="zh-TW" dirty="0">
                <a:latin typeface="Courier"/>
                <a:cs typeface="Courier"/>
              </a:rPr>
              <a:t> </a:t>
            </a:r>
            <a:r>
              <a:rPr lang="en-US" altLang="zh-TW" dirty="0" smtClean="0">
                <a:latin typeface="Courier"/>
                <a:cs typeface="Courier"/>
              </a:rPr>
              <a:t>&lt;- </a:t>
            </a:r>
            <a:r>
              <a:rPr lang="en-US" altLang="zh-TW" dirty="0" err="1">
                <a:latin typeface="Courier"/>
                <a:cs typeface="Courier"/>
              </a:rPr>
              <a:t>MatrixMultiply</a:t>
            </a:r>
            <a:r>
              <a:rPr lang="en-US" altLang="zh-TW" dirty="0">
                <a:latin typeface="Courier"/>
                <a:cs typeface="Courier"/>
              </a:rPr>
              <a:t>(A</a:t>
            </a:r>
            <a:r>
              <a:rPr lang="en-US" altLang="zh-TW" baseline="-25000" dirty="0">
                <a:latin typeface="Courier"/>
                <a:cs typeface="Courier"/>
              </a:rPr>
              <a:t>21</a:t>
            </a:r>
            <a:r>
              <a:rPr lang="en-US" altLang="zh-TW" dirty="0" smtClean="0">
                <a:latin typeface="Courier"/>
                <a:cs typeface="Courier"/>
              </a:rPr>
              <a:t>,B</a:t>
            </a:r>
            <a:r>
              <a:rPr lang="en-US" altLang="zh-TW" baseline="-25000" dirty="0" smtClean="0">
                <a:latin typeface="Courier"/>
                <a:cs typeface="Courier"/>
              </a:rPr>
              <a:t>11</a:t>
            </a:r>
            <a:r>
              <a:rPr lang="en-US" altLang="zh-TW" dirty="0">
                <a:latin typeface="Courier"/>
                <a:cs typeface="Courier"/>
              </a:rPr>
              <a:t>) + </a:t>
            </a:r>
            <a:r>
              <a:rPr lang="en-US" altLang="zh-TW" dirty="0" err="1">
                <a:latin typeface="Courier"/>
                <a:cs typeface="Courier"/>
              </a:rPr>
              <a:t>MatrixMultiply</a:t>
            </a:r>
            <a:r>
              <a:rPr lang="en-US" altLang="zh-TW" dirty="0">
                <a:latin typeface="Courier"/>
                <a:cs typeface="Courier"/>
              </a:rPr>
              <a:t>(A</a:t>
            </a:r>
            <a:r>
              <a:rPr lang="en-US" altLang="zh-TW" baseline="-25000" dirty="0">
                <a:latin typeface="Courier"/>
                <a:cs typeface="Courier"/>
              </a:rPr>
              <a:t>22</a:t>
            </a:r>
            <a:r>
              <a:rPr lang="en-US" altLang="zh-TW" dirty="0" smtClean="0">
                <a:latin typeface="Courier"/>
                <a:cs typeface="Courier"/>
              </a:rPr>
              <a:t>,B</a:t>
            </a:r>
            <a:r>
              <a:rPr lang="en-US" altLang="zh-TW" baseline="-25000" dirty="0" smtClean="0">
                <a:latin typeface="Courier"/>
                <a:cs typeface="Courier"/>
              </a:rPr>
              <a:t>21</a:t>
            </a:r>
            <a:r>
              <a:rPr lang="en-US" altLang="zh-TW" dirty="0">
                <a:latin typeface="Courier"/>
                <a:cs typeface="Courier"/>
              </a:rPr>
              <a:t>)</a:t>
            </a:r>
          </a:p>
          <a:p>
            <a:r>
              <a:rPr lang="en-US" altLang="zh-TW" dirty="0">
                <a:latin typeface="Courier"/>
                <a:cs typeface="Courier"/>
              </a:rPr>
              <a:t>C</a:t>
            </a:r>
            <a:r>
              <a:rPr lang="en-US" altLang="zh-TW" baseline="-25000" dirty="0">
                <a:latin typeface="Courier"/>
                <a:cs typeface="Courier"/>
              </a:rPr>
              <a:t>22</a:t>
            </a:r>
            <a:r>
              <a:rPr lang="en-US" altLang="zh-TW" dirty="0">
                <a:latin typeface="Courier"/>
                <a:cs typeface="Courier"/>
              </a:rPr>
              <a:t> </a:t>
            </a:r>
            <a:r>
              <a:rPr lang="en-US" altLang="zh-TW" dirty="0" smtClean="0">
                <a:latin typeface="Courier"/>
                <a:cs typeface="Courier"/>
              </a:rPr>
              <a:t>&lt;- </a:t>
            </a:r>
            <a:r>
              <a:rPr lang="en-US" altLang="zh-TW" dirty="0" err="1">
                <a:latin typeface="Courier"/>
                <a:cs typeface="Courier"/>
              </a:rPr>
              <a:t>MatrixMultiply</a:t>
            </a:r>
            <a:r>
              <a:rPr lang="en-US" altLang="zh-TW" dirty="0">
                <a:latin typeface="Courier"/>
                <a:cs typeface="Courier"/>
              </a:rPr>
              <a:t>(A</a:t>
            </a:r>
            <a:r>
              <a:rPr lang="en-US" altLang="zh-TW" baseline="-25000" dirty="0">
                <a:latin typeface="Courier"/>
                <a:cs typeface="Courier"/>
              </a:rPr>
              <a:t>21</a:t>
            </a:r>
            <a:r>
              <a:rPr lang="en-US" altLang="zh-TW" dirty="0" smtClean="0">
                <a:latin typeface="Courier"/>
                <a:cs typeface="Courier"/>
              </a:rPr>
              <a:t>,B</a:t>
            </a:r>
            <a:r>
              <a:rPr lang="en-US" altLang="zh-TW" baseline="-25000" dirty="0" smtClean="0">
                <a:latin typeface="Courier"/>
                <a:cs typeface="Courier"/>
              </a:rPr>
              <a:t>12</a:t>
            </a:r>
            <a:r>
              <a:rPr lang="en-US" altLang="zh-TW" dirty="0">
                <a:latin typeface="Courier"/>
                <a:cs typeface="Courier"/>
              </a:rPr>
              <a:t>) + </a:t>
            </a:r>
            <a:r>
              <a:rPr lang="en-US" altLang="zh-TW" dirty="0" err="1">
                <a:latin typeface="Courier"/>
                <a:cs typeface="Courier"/>
              </a:rPr>
              <a:t>MatrixMultiply</a:t>
            </a:r>
            <a:r>
              <a:rPr lang="en-US" altLang="zh-TW" dirty="0">
                <a:latin typeface="Courier"/>
                <a:cs typeface="Courier"/>
              </a:rPr>
              <a:t>(A</a:t>
            </a:r>
            <a:r>
              <a:rPr lang="en-US" altLang="zh-TW" baseline="-25000" dirty="0">
                <a:latin typeface="Courier"/>
                <a:cs typeface="Courier"/>
              </a:rPr>
              <a:t>22</a:t>
            </a:r>
            <a:r>
              <a:rPr lang="en-US" altLang="zh-TW" dirty="0" smtClean="0">
                <a:latin typeface="Courier"/>
                <a:cs typeface="Courier"/>
              </a:rPr>
              <a:t>,B</a:t>
            </a:r>
            <a:r>
              <a:rPr lang="en-US" altLang="zh-TW" baseline="-25000" dirty="0" smtClean="0">
                <a:latin typeface="Courier"/>
                <a:cs typeface="Courier"/>
              </a:rPr>
              <a:t>22</a:t>
            </a:r>
            <a:r>
              <a:rPr lang="en-US" altLang="zh-TW" dirty="0" smtClean="0"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return C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37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Running </a:t>
            </a:r>
            <a:r>
              <a:rPr lang="en-US" dirty="0" smtClean="0"/>
              <a:t>time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097946"/>
              </p:ext>
            </p:extLst>
          </p:nvPr>
        </p:nvGraphicFramePr>
        <p:xfrm>
          <a:off x="533400" y="4114800"/>
          <a:ext cx="393382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8" name="Equation" r:id="rId4" imgW="2032000" imgH="812800" progId="Equation.3">
                  <p:embed/>
                </p:oleObj>
              </mc:Choice>
              <mc:Fallback>
                <p:oleObj name="Equation" r:id="rId4" imgW="20320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4114800"/>
                        <a:ext cx="3933825" cy="1573213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157639"/>
              </p:ext>
            </p:extLst>
          </p:nvPr>
        </p:nvGraphicFramePr>
        <p:xfrm>
          <a:off x="533400" y="6019800"/>
          <a:ext cx="1752600" cy="4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9" name="Equation" r:id="rId6" imgW="812800" imgH="228600" progId="Equation.3">
                  <p:embed/>
                </p:oleObj>
              </mc:Choice>
              <mc:Fallback>
                <p:oleObj name="Equation" r:id="rId6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400" y="6019800"/>
                        <a:ext cx="1752600" cy="49471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6143500" y="2057400"/>
            <a:ext cx="3059936" cy="4800600"/>
            <a:chOff x="6143500" y="2057400"/>
            <a:chExt cx="3059936" cy="4800600"/>
          </a:xfrm>
        </p:grpSpPr>
        <p:grpSp>
          <p:nvGrpSpPr>
            <p:cNvPr id="14" name="Group 13"/>
            <p:cNvGrpSpPr/>
            <p:nvPr/>
          </p:nvGrpSpPr>
          <p:grpSpPr>
            <a:xfrm>
              <a:off x="6172200" y="2743200"/>
              <a:ext cx="3031236" cy="4114800"/>
              <a:chOff x="6172200" y="2743200"/>
              <a:chExt cx="3031236" cy="41148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72200" y="2743200"/>
                <a:ext cx="3031236" cy="41148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477000" y="3886200"/>
                <a:ext cx="838200" cy="1066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rot="20293333">
              <a:off x="6143500" y="4402911"/>
              <a:ext cx="160036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Attempt#1</a:t>
              </a:r>
              <a:endParaRPr lang="en-US" sz="2400" dirty="0"/>
            </a:p>
          </p:txBody>
        </p:sp>
        <p:sp>
          <p:nvSpPr>
            <p:cNvPr id="17" name="Rounded Rectangular Callout 16"/>
            <p:cNvSpPr/>
            <p:nvPr/>
          </p:nvSpPr>
          <p:spPr>
            <a:xfrm>
              <a:off x="7391400" y="2057400"/>
              <a:ext cx="1371600" cy="612648"/>
            </a:xfrm>
            <a:prstGeom prst="wedgeRoundRectCallout">
              <a:avLst>
                <a:gd name="adj1" fmla="val 19387"/>
                <a:gd name="adj2" fmla="val 96001"/>
                <a:gd name="adj3" fmla="val 166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砍掉重練</a:t>
              </a:r>
              <a:endParaRPr lang="en-US" dirty="0"/>
            </a:p>
          </p:txBody>
        </p:sp>
      </p:grpSp>
      <p:graphicFrame>
        <p:nvGraphicFramePr>
          <p:cNvPr id="1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5700512"/>
              </p:ext>
            </p:extLst>
          </p:nvPr>
        </p:nvGraphicFramePr>
        <p:xfrm>
          <a:off x="533401" y="1600200"/>
          <a:ext cx="4800599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84564"/>
                <a:gridCol w="1790454"/>
                <a:gridCol w="1825581"/>
              </a:tblGrid>
              <a:tr h="370840">
                <a:tc gridSpan="2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Running 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Base case (n=1)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Θ</a:t>
                      </a:r>
                      <a:r>
                        <a:rPr lang="en-US" sz="1800" dirty="0" smtClean="0"/>
                        <a:t>(1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Recursive case (n&gt;1)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Divide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Θ</a:t>
                      </a:r>
                      <a:r>
                        <a:rPr lang="en-US" sz="1800" dirty="0" smtClean="0"/>
                        <a:t>(1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Conquer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8T(n/2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Combine</a:t>
                      </a:r>
                      <a:r>
                        <a:rPr lang="en-US" b="1" baseline="0" dirty="0" smtClean="0"/>
                        <a:t> </a:t>
                      </a:r>
                      <a:endParaRPr lang="en-US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Θ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i="0" dirty="0" smtClean="0"/>
                        <a:t>n</a:t>
                      </a:r>
                      <a:r>
                        <a:rPr lang="en-US" sz="1800" i="0" baseline="30000" dirty="0" smtClean="0"/>
                        <a:t>2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93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Strassen’s</a:t>
            </a:r>
            <a:r>
              <a:rPr lang="en-US" dirty="0"/>
              <a:t>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991600" cy="4876800"/>
          </a:xfrm>
        </p:spPr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mportant </a:t>
            </a:r>
            <a:r>
              <a:rPr lang="en-US" dirty="0"/>
              <a:t>theoretical </a:t>
            </a:r>
            <a:r>
              <a:rPr lang="en-US" dirty="0" smtClean="0"/>
              <a:t>breakthrough by Volker </a:t>
            </a:r>
            <a:r>
              <a:rPr lang="en-US" dirty="0" err="1"/>
              <a:t>Strassen</a:t>
            </a:r>
            <a:r>
              <a:rPr lang="en-US" dirty="0"/>
              <a:t> </a:t>
            </a:r>
            <a:r>
              <a:rPr lang="en-US" dirty="0" smtClean="0"/>
              <a:t>in 1969</a:t>
            </a:r>
          </a:p>
          <a:p>
            <a:r>
              <a:rPr lang="en-US" dirty="0" smtClean="0"/>
              <a:t>Reduces the running time from </a:t>
            </a:r>
            <a:r>
              <a:rPr lang="en-US" dirty="0" err="1"/>
              <a:t>Θ</a:t>
            </a:r>
            <a:r>
              <a:rPr lang="en-US" dirty="0"/>
              <a:t>(</a:t>
            </a:r>
            <a:r>
              <a:rPr lang="en-US" dirty="0" smtClean="0"/>
              <a:t>n</a:t>
            </a:r>
            <a:r>
              <a:rPr lang="en-US" baseline="30000" dirty="0"/>
              <a:t>3</a:t>
            </a:r>
            <a:r>
              <a:rPr lang="en-US" altLang="zh-TW" dirty="0" smtClean="0"/>
              <a:t>) to </a:t>
            </a:r>
            <a:r>
              <a:rPr lang="en-US" dirty="0" err="1" smtClean="0"/>
              <a:t>Θ</a:t>
            </a:r>
            <a:r>
              <a:rPr lang="en-US" dirty="0"/>
              <a:t>(</a:t>
            </a:r>
            <a:r>
              <a:rPr lang="en-US" dirty="0" smtClean="0"/>
              <a:t>n</a:t>
            </a:r>
            <a:r>
              <a:rPr lang="en-US" baseline="30000" dirty="0" smtClean="0"/>
              <a:t>log</a:t>
            </a:r>
            <a:r>
              <a:rPr lang="en-US" sz="1600" baseline="30000" dirty="0" smtClean="0"/>
              <a:t>2</a:t>
            </a:r>
            <a:r>
              <a:rPr lang="en-US" baseline="30000" dirty="0" smtClean="0"/>
              <a:t>7</a:t>
            </a:r>
            <a:r>
              <a:rPr lang="en-US" altLang="zh-TW" dirty="0" smtClean="0"/>
              <a:t>) ≈ </a:t>
            </a:r>
            <a:r>
              <a:rPr lang="en-US" dirty="0" err="1" smtClean="0"/>
              <a:t>Θ</a:t>
            </a:r>
            <a:r>
              <a:rPr lang="en-US" dirty="0"/>
              <a:t>(</a:t>
            </a:r>
            <a:r>
              <a:rPr lang="en-US" dirty="0" smtClean="0"/>
              <a:t>n</a:t>
            </a:r>
            <a:r>
              <a:rPr lang="en-US" baseline="30000" dirty="0" smtClean="0"/>
              <a:t>2.807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Its key idea is to reduce the number of recursive calls</a:t>
            </a:r>
          </a:p>
          <a:p>
            <a:pPr lvl="1"/>
            <a:r>
              <a:rPr lang="en-US" altLang="zh-TW" dirty="0" smtClean="0"/>
              <a:t>From 8 recursive calls down to 7 recursive calls</a:t>
            </a:r>
          </a:p>
          <a:p>
            <a:pPr lvl="1"/>
            <a:r>
              <a:rPr lang="en-US" altLang="zh-TW" dirty="0" smtClean="0"/>
              <a:t>At the cost of extra addition </a:t>
            </a:r>
            <a:r>
              <a:rPr lang="en-US" altLang="zh-TW" dirty="0"/>
              <a:t>and </a:t>
            </a:r>
            <a:r>
              <a:rPr lang="en-US" altLang="zh-TW" dirty="0" smtClean="0"/>
              <a:t>subtraction operations</a:t>
            </a:r>
          </a:p>
          <a:p>
            <a:pPr marL="0" indent="0">
              <a:buNone/>
            </a:pPr>
            <a:endParaRPr lang="en-US" altLang="zh-TW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57200" y="3848100"/>
            <a:ext cx="7924800" cy="2476500"/>
            <a:chOff x="457200" y="3848100"/>
            <a:chExt cx="7924800" cy="2476500"/>
          </a:xfrm>
        </p:grpSpPr>
        <p:sp>
          <p:nvSpPr>
            <p:cNvPr id="7" name="TextBox 6"/>
            <p:cNvSpPr txBox="1"/>
            <p:nvPr/>
          </p:nvSpPr>
          <p:spPr>
            <a:xfrm>
              <a:off x="2514600" y="5372100"/>
              <a:ext cx="5867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</a:t>
              </a:r>
              <a:r>
                <a:rPr lang="en-US" dirty="0" smtClean="0"/>
                <a:t>2008, </a:t>
              </a:r>
              <a:r>
                <a:rPr lang="en-US" dirty="0" err="1" smtClean="0"/>
                <a:t>Strassen</a:t>
              </a:r>
              <a:r>
                <a:rPr lang="en-US" dirty="0" smtClean="0"/>
                <a:t> was </a:t>
              </a:r>
              <a:r>
                <a:rPr lang="en-US" dirty="0"/>
                <a:t>awarded the Knuth Prize for "seminal and influential contributions to the design and analysis of efficient algorithms."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3848100"/>
              <a:ext cx="1981200" cy="247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95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676400"/>
            <a:ext cx="4419601" cy="35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5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Strassen’s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58674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轉換調整</a:t>
            </a:r>
            <a:r>
              <a:rPr lang="en-US" altLang="zh-TW" dirty="0" smtClean="0"/>
              <a:t> </a:t>
            </a:r>
            <a:r>
              <a:rPr lang="zh-TW" altLang="en-US" dirty="0" smtClean="0"/>
              <a:t>加加減減</a:t>
            </a:r>
            <a:r>
              <a:rPr lang="en-US" altLang="zh-TW" dirty="0" smtClean="0"/>
              <a:t> </a:t>
            </a:r>
            <a:r>
              <a:rPr lang="zh-TW" altLang="en-US" dirty="0" smtClean="0"/>
              <a:t>兜出答案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0" y="2868"/>
            <a:ext cx="1752600" cy="1752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19200" y="2743200"/>
            <a:ext cx="5638800" cy="1695510"/>
            <a:chOff x="1219200" y="2743200"/>
            <a:chExt cx="5638800" cy="1695510"/>
          </a:xfrm>
        </p:grpSpPr>
        <p:sp>
          <p:nvSpPr>
            <p:cNvPr id="10" name="TextBox 9"/>
            <p:cNvSpPr txBox="1"/>
            <p:nvPr/>
          </p:nvSpPr>
          <p:spPr>
            <a:xfrm>
              <a:off x="2133600" y="3276600"/>
              <a:ext cx="4191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ac + ad + </a:t>
              </a:r>
              <a:r>
                <a:rPr lang="en-US" sz="2000" dirty="0" err="1" smtClean="0"/>
                <a:t>bc</a:t>
              </a:r>
              <a:r>
                <a:rPr lang="en-US" sz="2000" dirty="0" smtClean="0"/>
                <a:t> + </a:t>
              </a:r>
              <a:r>
                <a:rPr lang="en-US" sz="2000" dirty="0" err="1" smtClean="0"/>
                <a:t>bd</a:t>
              </a:r>
              <a:r>
                <a:rPr lang="en-US" sz="2000" dirty="0" smtClean="0"/>
                <a:t> = (a + b)(c + d)</a:t>
              </a:r>
              <a:endParaRPr 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4000" y="4038600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4</a:t>
              </a:r>
              <a:r>
                <a:rPr lang="zh-TW" altLang="en-US" sz="2000" dirty="0" smtClean="0"/>
                <a:t>次乘法</a:t>
              </a:r>
              <a:r>
                <a:rPr lang="en-US" altLang="zh-TW" sz="2000" dirty="0" smtClean="0"/>
                <a:t> 3</a:t>
              </a:r>
              <a:r>
                <a:rPr lang="zh-TW" altLang="en-US" sz="2000" dirty="0" smtClean="0"/>
                <a:t>次加法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4038600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1</a:t>
              </a:r>
              <a:r>
                <a:rPr lang="zh-TW" altLang="en-US" sz="2000" dirty="0" smtClean="0"/>
                <a:t>次乘法</a:t>
              </a:r>
              <a:r>
                <a:rPr lang="en-US" altLang="zh-TW" sz="2000" dirty="0" smtClean="0"/>
                <a:t> 2</a:t>
              </a:r>
              <a:r>
                <a:rPr lang="zh-TW" altLang="en-US" sz="2000" dirty="0" smtClean="0"/>
                <a:t>次加法</a:t>
              </a:r>
              <a:endParaRPr lang="en-US" sz="2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19200" y="2743200"/>
              <a:ext cx="1281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 smtClean="0"/>
                <a:t>Intuition:</a:t>
              </a:r>
              <a:endParaRPr lang="en-US" sz="20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6114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Strassen’s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7772400" cy="510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轉換調整</a:t>
            </a:r>
            <a:r>
              <a:rPr lang="en-US" altLang="zh-TW" dirty="0" smtClean="0"/>
              <a:t> </a:t>
            </a:r>
            <a:r>
              <a:rPr lang="zh-TW" altLang="en-US" dirty="0" smtClean="0"/>
              <a:t>加加減減</a:t>
            </a:r>
            <a:r>
              <a:rPr lang="en-US" altLang="zh-TW" dirty="0" smtClean="0"/>
              <a:t> </a:t>
            </a:r>
            <a:r>
              <a:rPr lang="zh-TW" altLang="en-US" dirty="0" smtClean="0"/>
              <a:t>兜出答案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Divide the input matrices A and B and output matrix C into n/2 by n/2 </a:t>
            </a:r>
            <a:r>
              <a:rPr lang="en-US" dirty="0" err="1" smtClean="0"/>
              <a:t>submatrices</a:t>
            </a:r>
            <a:r>
              <a:rPr lang="en-US" dirty="0" smtClean="0"/>
              <a:t> (as before)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10 matrices S</a:t>
            </a:r>
            <a:r>
              <a:rPr lang="en-US" baseline="-25000" dirty="0" smtClean="0"/>
              <a:t>1</a:t>
            </a:r>
            <a:r>
              <a:rPr lang="en-US" dirty="0" smtClean="0"/>
              <a:t>, S</a:t>
            </a:r>
            <a:r>
              <a:rPr lang="en-US" baseline="-25000" dirty="0" smtClean="0"/>
              <a:t>2</a:t>
            </a:r>
            <a:r>
              <a:rPr lang="en-US" dirty="0" smtClean="0"/>
              <a:t>, …, S</a:t>
            </a:r>
            <a:r>
              <a:rPr lang="en-US" baseline="-25000" dirty="0" smtClean="0"/>
              <a:t>10</a:t>
            </a:r>
            <a:r>
              <a:rPr lang="en-US" dirty="0" smtClean="0"/>
              <a:t>, each of which is n/2 by n/2 and is the sum </a:t>
            </a:r>
            <a:r>
              <a:rPr lang="en-US" dirty="0"/>
              <a:t>or difference of two </a:t>
            </a:r>
            <a:r>
              <a:rPr lang="en-US" dirty="0" smtClean="0"/>
              <a:t>matrices created </a:t>
            </a:r>
            <a:r>
              <a:rPr lang="en-US" dirty="0"/>
              <a:t>in </a:t>
            </a:r>
            <a:r>
              <a:rPr lang="en-US" dirty="0" smtClean="0"/>
              <a:t>step 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/>
              <a:t>the </a:t>
            </a:r>
            <a:r>
              <a:rPr lang="en-US" dirty="0" err="1"/>
              <a:t>submatrices</a:t>
            </a:r>
            <a:r>
              <a:rPr lang="en-US" dirty="0"/>
              <a:t> created in step 1 and the 10 matrices created in step 2, recursively compute </a:t>
            </a:r>
            <a:r>
              <a:rPr lang="en-US" dirty="0" smtClean="0"/>
              <a:t>7 matrix </a:t>
            </a:r>
            <a:r>
              <a:rPr lang="en-US" dirty="0"/>
              <a:t>products 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P</a:t>
            </a:r>
            <a:r>
              <a:rPr lang="en-US" baseline="-25000" dirty="0" smtClean="0"/>
              <a:t>2</a:t>
            </a:r>
            <a:r>
              <a:rPr lang="en-US" dirty="0" smtClean="0"/>
              <a:t>, …, P</a:t>
            </a:r>
            <a:r>
              <a:rPr lang="en-US" baseline="-25000" dirty="0" smtClean="0"/>
              <a:t>7</a:t>
            </a:r>
            <a:r>
              <a:rPr lang="en-US" dirty="0"/>
              <a:t>. Each matrix P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dirty="0" smtClean="0"/>
              <a:t>n/2 by n/2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dirty="0"/>
              <a:t>the desired </a:t>
            </a:r>
            <a:r>
              <a:rPr lang="en-US" dirty="0" err="1"/>
              <a:t>submatrices</a:t>
            </a:r>
            <a:r>
              <a:rPr lang="en-US" dirty="0"/>
              <a:t> </a:t>
            </a:r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r>
              <a:rPr lang="en-US" dirty="0" smtClean="0"/>
              <a:t>, C</a:t>
            </a:r>
            <a:r>
              <a:rPr lang="en-US" baseline="-25000" dirty="0" smtClean="0"/>
              <a:t>12</a:t>
            </a:r>
            <a:r>
              <a:rPr lang="en-US" dirty="0" smtClean="0"/>
              <a:t>, C</a:t>
            </a:r>
            <a:r>
              <a:rPr lang="en-US" baseline="-25000" dirty="0" smtClean="0"/>
              <a:t>21</a:t>
            </a:r>
            <a:r>
              <a:rPr lang="en-US" dirty="0" smtClean="0"/>
              <a:t>, C</a:t>
            </a:r>
            <a:r>
              <a:rPr lang="en-US" baseline="-25000" dirty="0" smtClean="0"/>
              <a:t>22</a:t>
            </a:r>
            <a:r>
              <a:rPr lang="en-US" dirty="0" smtClean="0"/>
              <a:t> </a:t>
            </a:r>
            <a:r>
              <a:rPr lang="en-US" dirty="0"/>
              <a:t>of the result matrix C by adding and subtracting various combinations of the P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dirty="0" smtClean="0"/>
              <a:t>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0" y="2868"/>
            <a:ext cx="1752600" cy="1752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5181" y="19812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Θ</a:t>
            </a:r>
            <a:r>
              <a:rPr lang="en-US" sz="2400" dirty="0">
                <a:solidFill>
                  <a:srgbClr val="0000FF"/>
                </a:solidFill>
              </a:rPr>
              <a:t>(1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67" y="2743200"/>
            <a:ext cx="91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Θ</a:t>
            </a:r>
            <a:r>
              <a:rPr lang="en-US" sz="2400" dirty="0" smtClean="0">
                <a:solidFill>
                  <a:srgbClr val="0000FF"/>
                </a:solidFill>
              </a:rPr>
              <a:t>(n</a:t>
            </a:r>
            <a:r>
              <a:rPr lang="en-US" sz="2400" baseline="30000" dirty="0" smtClean="0">
                <a:solidFill>
                  <a:srgbClr val="0000FF"/>
                </a:solidFill>
              </a:rPr>
              <a:t>2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" y="3810000"/>
            <a:ext cx="1176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7T(n/2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67" y="5181600"/>
            <a:ext cx="91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Θ</a:t>
            </a:r>
            <a:r>
              <a:rPr lang="en-US" sz="2400" dirty="0" smtClean="0">
                <a:solidFill>
                  <a:srgbClr val="0000FF"/>
                </a:solidFill>
              </a:rPr>
              <a:t>(n</a:t>
            </a:r>
            <a:r>
              <a:rPr lang="en-US" sz="2400" baseline="30000" dirty="0" smtClean="0">
                <a:solidFill>
                  <a:srgbClr val="0000FF"/>
                </a:solidFill>
              </a:rPr>
              <a:t>2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3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2600" y="1447800"/>
            <a:ext cx="6096000" cy="5078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Strassen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A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//base 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case</a:t>
            </a:r>
          </a:p>
          <a:p>
            <a:r>
              <a:rPr lang="en-US" dirty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f n = 1</a:t>
            </a:r>
            <a:endParaRPr lang="en-US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___</a:t>
            </a:r>
            <a:r>
              <a:rPr lang="en-US" dirty="0" smtClean="0">
                <a:latin typeface="Courier"/>
                <a:cs typeface="Courier"/>
              </a:rPr>
              <a:t>return AB</a:t>
            </a:r>
          </a:p>
          <a:p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//recursive case</a:t>
            </a:r>
          </a:p>
          <a:p>
            <a:r>
              <a:rPr lang="en-US" dirty="0" smtClean="0">
                <a:latin typeface="Courier"/>
                <a:cs typeface="Courier"/>
              </a:rPr>
              <a:t>Divide A and B into n/2 by n/2 </a:t>
            </a:r>
            <a:r>
              <a:rPr lang="en-US" dirty="0" err="1" smtClean="0">
                <a:latin typeface="Courier"/>
                <a:cs typeface="Courier"/>
              </a:rPr>
              <a:t>submatrices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P1 &lt;- </a:t>
            </a:r>
            <a:r>
              <a:rPr lang="en-US" dirty="0" err="1" smtClean="0">
                <a:latin typeface="Courier"/>
                <a:cs typeface="Courier"/>
              </a:rPr>
              <a:t>Strassen</a:t>
            </a:r>
            <a:r>
              <a:rPr lang="en-US" dirty="0" smtClean="0">
                <a:latin typeface="Courier"/>
                <a:cs typeface="Courier"/>
              </a:rPr>
              <a:t>(n/2, A</a:t>
            </a:r>
            <a:r>
              <a:rPr lang="en-US" baseline="-25000" dirty="0" smtClean="0">
                <a:latin typeface="Courier"/>
                <a:cs typeface="Courier"/>
              </a:rPr>
              <a:t>11</a:t>
            </a:r>
            <a:r>
              <a:rPr lang="en-US" dirty="0" smtClean="0">
                <a:latin typeface="Courier"/>
                <a:cs typeface="Courier"/>
              </a:rPr>
              <a:t>, B</a:t>
            </a:r>
            <a:r>
              <a:rPr lang="en-US" baseline="-25000" dirty="0" smtClean="0">
                <a:latin typeface="Courier"/>
                <a:cs typeface="Courier"/>
              </a:rPr>
              <a:t>12</a:t>
            </a:r>
            <a:r>
              <a:rPr lang="en-US" dirty="0" smtClean="0">
                <a:latin typeface="Courier"/>
                <a:cs typeface="Courier"/>
              </a:rPr>
              <a:t>-B</a:t>
            </a:r>
            <a:r>
              <a:rPr lang="en-US" baseline="-25000" dirty="0" smtClean="0">
                <a:latin typeface="Courier"/>
                <a:cs typeface="Courier"/>
              </a:rPr>
              <a:t>22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latin typeface="Courier"/>
                <a:cs typeface="Courier"/>
              </a:rPr>
              <a:t>P2 &lt;- </a:t>
            </a:r>
            <a:r>
              <a:rPr lang="en-US" dirty="0" err="1" smtClean="0">
                <a:latin typeface="Courier"/>
                <a:cs typeface="Courier"/>
              </a:rPr>
              <a:t>Strassen</a:t>
            </a:r>
            <a:r>
              <a:rPr lang="en-US" dirty="0" smtClean="0">
                <a:latin typeface="Courier"/>
                <a:cs typeface="Courier"/>
              </a:rPr>
              <a:t>(n/2, A</a:t>
            </a:r>
            <a:r>
              <a:rPr lang="en-US" baseline="-25000" dirty="0" smtClean="0">
                <a:latin typeface="Courier"/>
                <a:cs typeface="Courier"/>
              </a:rPr>
              <a:t>11</a:t>
            </a:r>
            <a:r>
              <a:rPr lang="en-US" dirty="0" smtClean="0">
                <a:latin typeface="Courier"/>
                <a:cs typeface="Courier"/>
              </a:rPr>
              <a:t>+A</a:t>
            </a:r>
            <a:r>
              <a:rPr lang="en-US" baseline="-25000" dirty="0" smtClean="0">
                <a:latin typeface="Courier"/>
                <a:cs typeface="Courier"/>
              </a:rPr>
              <a:t>12</a:t>
            </a:r>
            <a:r>
              <a:rPr lang="en-US" dirty="0" smtClean="0">
                <a:latin typeface="Courier"/>
                <a:cs typeface="Courier"/>
              </a:rPr>
              <a:t>, B</a:t>
            </a:r>
            <a:r>
              <a:rPr lang="en-US" baseline="-25000" dirty="0" smtClean="0">
                <a:latin typeface="Courier"/>
                <a:cs typeface="Courier"/>
              </a:rPr>
              <a:t>22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latin typeface="Courier"/>
                <a:cs typeface="Courier"/>
              </a:rPr>
              <a:t>P3 &lt;- </a:t>
            </a:r>
            <a:r>
              <a:rPr lang="en-US" dirty="0" err="1" smtClean="0">
                <a:latin typeface="Courier"/>
                <a:cs typeface="Courier"/>
              </a:rPr>
              <a:t>Strassen</a:t>
            </a:r>
            <a:r>
              <a:rPr lang="en-US" dirty="0" smtClean="0">
                <a:latin typeface="Courier"/>
                <a:cs typeface="Courier"/>
              </a:rPr>
              <a:t>(n/2, A</a:t>
            </a:r>
            <a:r>
              <a:rPr lang="en-US" baseline="-25000" dirty="0" smtClean="0">
                <a:latin typeface="Courier"/>
                <a:cs typeface="Courier"/>
              </a:rPr>
              <a:t>21</a:t>
            </a:r>
            <a:r>
              <a:rPr lang="en-US" dirty="0" smtClean="0">
                <a:latin typeface="Courier"/>
                <a:cs typeface="Courier"/>
              </a:rPr>
              <a:t>+A</a:t>
            </a:r>
            <a:r>
              <a:rPr lang="en-US" baseline="-25000" dirty="0" smtClean="0">
                <a:latin typeface="Courier"/>
                <a:cs typeface="Courier"/>
              </a:rPr>
              <a:t>22</a:t>
            </a:r>
            <a:r>
              <a:rPr lang="en-US" dirty="0" smtClean="0">
                <a:latin typeface="Courier"/>
                <a:cs typeface="Courier"/>
              </a:rPr>
              <a:t>, B</a:t>
            </a:r>
            <a:r>
              <a:rPr lang="en-US" baseline="-25000" dirty="0" smtClean="0">
                <a:latin typeface="Courier"/>
                <a:cs typeface="Courier"/>
              </a:rPr>
              <a:t>11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latin typeface="Courier"/>
                <a:cs typeface="Courier"/>
              </a:rPr>
              <a:t>P4 &lt;- </a:t>
            </a:r>
            <a:r>
              <a:rPr lang="en-US" dirty="0" err="1" smtClean="0">
                <a:latin typeface="Courier"/>
                <a:cs typeface="Courier"/>
              </a:rPr>
              <a:t>Strassen</a:t>
            </a:r>
            <a:r>
              <a:rPr lang="en-US" dirty="0" smtClean="0">
                <a:latin typeface="Courier"/>
                <a:cs typeface="Courier"/>
              </a:rPr>
              <a:t>(n/2, A</a:t>
            </a:r>
            <a:r>
              <a:rPr lang="en-US" baseline="-25000" dirty="0" smtClean="0">
                <a:latin typeface="Courier"/>
                <a:cs typeface="Courier"/>
              </a:rPr>
              <a:t>22</a:t>
            </a:r>
            <a:r>
              <a:rPr lang="en-US" dirty="0" smtClean="0">
                <a:latin typeface="Courier"/>
                <a:cs typeface="Courier"/>
              </a:rPr>
              <a:t>, B</a:t>
            </a:r>
            <a:r>
              <a:rPr lang="en-US" baseline="-25000" dirty="0" smtClean="0">
                <a:latin typeface="Courier"/>
                <a:cs typeface="Courier"/>
              </a:rPr>
              <a:t>21</a:t>
            </a:r>
            <a:r>
              <a:rPr lang="en-US" dirty="0" smtClean="0">
                <a:latin typeface="Courier"/>
                <a:cs typeface="Courier"/>
              </a:rPr>
              <a:t>-B</a:t>
            </a:r>
            <a:r>
              <a:rPr lang="en-US" baseline="-25000" dirty="0" smtClean="0">
                <a:latin typeface="Courier"/>
                <a:cs typeface="Courier"/>
              </a:rPr>
              <a:t>11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latin typeface="Courier"/>
                <a:cs typeface="Courier"/>
              </a:rPr>
              <a:t>P5 &lt;- </a:t>
            </a:r>
            <a:r>
              <a:rPr lang="en-US" dirty="0" err="1" smtClean="0">
                <a:latin typeface="Courier"/>
                <a:cs typeface="Courier"/>
              </a:rPr>
              <a:t>Strassen</a:t>
            </a:r>
            <a:r>
              <a:rPr lang="en-US" dirty="0" smtClean="0">
                <a:latin typeface="Courier"/>
                <a:cs typeface="Courier"/>
              </a:rPr>
              <a:t>(n/2, A</a:t>
            </a:r>
            <a:r>
              <a:rPr lang="en-US" baseline="-25000" dirty="0" smtClean="0">
                <a:latin typeface="Courier"/>
                <a:cs typeface="Courier"/>
              </a:rPr>
              <a:t>11</a:t>
            </a:r>
            <a:r>
              <a:rPr lang="en-US" dirty="0" smtClean="0">
                <a:latin typeface="Courier"/>
                <a:cs typeface="Courier"/>
              </a:rPr>
              <a:t>+A</a:t>
            </a:r>
            <a:r>
              <a:rPr lang="en-US" baseline="-25000" dirty="0" smtClean="0">
                <a:latin typeface="Courier"/>
                <a:cs typeface="Courier"/>
              </a:rPr>
              <a:t>22</a:t>
            </a:r>
            <a:r>
              <a:rPr lang="en-US" dirty="0" smtClean="0">
                <a:latin typeface="Courier"/>
                <a:cs typeface="Courier"/>
              </a:rPr>
              <a:t>, B</a:t>
            </a:r>
            <a:r>
              <a:rPr lang="en-US" baseline="-25000" dirty="0" smtClean="0">
                <a:latin typeface="Courier"/>
                <a:cs typeface="Courier"/>
              </a:rPr>
              <a:t>11</a:t>
            </a:r>
            <a:r>
              <a:rPr lang="en-US" dirty="0" smtClean="0">
                <a:latin typeface="Courier"/>
                <a:cs typeface="Courier"/>
              </a:rPr>
              <a:t>+B</a:t>
            </a:r>
            <a:r>
              <a:rPr lang="en-US" baseline="-25000" dirty="0" smtClean="0">
                <a:latin typeface="Courier"/>
                <a:cs typeface="Courier"/>
              </a:rPr>
              <a:t>22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latin typeface="Courier"/>
                <a:cs typeface="Courier"/>
              </a:rPr>
              <a:t>P6 &lt;- </a:t>
            </a:r>
            <a:r>
              <a:rPr lang="en-US" dirty="0" err="1" smtClean="0">
                <a:latin typeface="Courier"/>
                <a:cs typeface="Courier"/>
              </a:rPr>
              <a:t>Strassen</a:t>
            </a:r>
            <a:r>
              <a:rPr lang="en-US" dirty="0" smtClean="0">
                <a:latin typeface="Courier"/>
                <a:cs typeface="Courier"/>
              </a:rPr>
              <a:t>(n/2, A</a:t>
            </a:r>
            <a:r>
              <a:rPr lang="en-US" baseline="-25000" dirty="0" smtClean="0">
                <a:latin typeface="Courier"/>
                <a:cs typeface="Courier"/>
              </a:rPr>
              <a:t>12</a:t>
            </a:r>
            <a:r>
              <a:rPr lang="en-US" dirty="0" smtClean="0">
                <a:latin typeface="Courier"/>
                <a:cs typeface="Courier"/>
              </a:rPr>
              <a:t>-A</a:t>
            </a:r>
            <a:r>
              <a:rPr lang="en-US" baseline="-25000" dirty="0" smtClean="0">
                <a:latin typeface="Courier"/>
                <a:cs typeface="Courier"/>
              </a:rPr>
              <a:t>22</a:t>
            </a:r>
            <a:r>
              <a:rPr lang="en-US" dirty="0" smtClean="0">
                <a:latin typeface="Courier"/>
                <a:cs typeface="Courier"/>
              </a:rPr>
              <a:t>, B</a:t>
            </a:r>
            <a:r>
              <a:rPr lang="en-US" baseline="-25000" dirty="0" smtClean="0">
                <a:latin typeface="Courier"/>
                <a:cs typeface="Courier"/>
              </a:rPr>
              <a:t>21</a:t>
            </a:r>
            <a:r>
              <a:rPr lang="en-US" dirty="0" smtClean="0">
                <a:latin typeface="Courier"/>
                <a:cs typeface="Courier"/>
              </a:rPr>
              <a:t>+B</a:t>
            </a:r>
            <a:r>
              <a:rPr lang="en-US" baseline="-25000" dirty="0" smtClean="0">
                <a:latin typeface="Courier"/>
                <a:cs typeface="Courier"/>
              </a:rPr>
              <a:t>22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latin typeface="Courier"/>
                <a:cs typeface="Courier"/>
              </a:rPr>
              <a:t>P7 &lt;- </a:t>
            </a:r>
            <a:r>
              <a:rPr lang="en-US" dirty="0" err="1" smtClean="0">
                <a:latin typeface="Courier"/>
                <a:cs typeface="Courier"/>
              </a:rPr>
              <a:t>Strassen</a:t>
            </a:r>
            <a:r>
              <a:rPr lang="en-US" dirty="0" smtClean="0">
                <a:latin typeface="Courier"/>
                <a:cs typeface="Courier"/>
              </a:rPr>
              <a:t>(n/2, A</a:t>
            </a:r>
            <a:r>
              <a:rPr lang="en-US" baseline="-25000" dirty="0" smtClean="0">
                <a:latin typeface="Courier"/>
                <a:cs typeface="Courier"/>
              </a:rPr>
              <a:t>11</a:t>
            </a:r>
            <a:r>
              <a:rPr lang="en-US" dirty="0" smtClean="0">
                <a:latin typeface="Courier"/>
                <a:cs typeface="Courier"/>
              </a:rPr>
              <a:t>-A</a:t>
            </a:r>
            <a:r>
              <a:rPr lang="en-US" baseline="-25000" dirty="0" smtClean="0">
                <a:latin typeface="Courier"/>
                <a:cs typeface="Courier"/>
              </a:rPr>
              <a:t>21</a:t>
            </a:r>
            <a:r>
              <a:rPr lang="en-US" dirty="0" smtClean="0">
                <a:latin typeface="Courier"/>
                <a:cs typeface="Courier"/>
              </a:rPr>
              <a:t>, B</a:t>
            </a:r>
            <a:r>
              <a:rPr lang="en-US" baseline="-25000" dirty="0" smtClean="0">
                <a:latin typeface="Courier"/>
                <a:cs typeface="Courier"/>
              </a:rPr>
              <a:t>11</a:t>
            </a:r>
            <a:r>
              <a:rPr lang="en-US" dirty="0" smtClean="0">
                <a:latin typeface="Courier"/>
                <a:cs typeface="Courier"/>
              </a:rPr>
              <a:t>+B</a:t>
            </a:r>
            <a:r>
              <a:rPr lang="en-US" baseline="-25000" dirty="0" smtClean="0">
                <a:latin typeface="Courier"/>
                <a:cs typeface="Courier"/>
              </a:rPr>
              <a:t>12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r>
              <a:rPr lang="en-US" dirty="0" smtClean="0">
                <a:latin typeface="Courier"/>
                <a:cs typeface="Courier"/>
              </a:rPr>
              <a:t>C</a:t>
            </a:r>
            <a:r>
              <a:rPr lang="en-US" baseline="-25000" dirty="0" smtClean="0">
                <a:latin typeface="Courier"/>
                <a:cs typeface="Courier"/>
              </a:rPr>
              <a:t>11</a:t>
            </a:r>
            <a:r>
              <a:rPr lang="en-US" dirty="0" smtClean="0">
                <a:latin typeface="Courier"/>
                <a:cs typeface="Courier"/>
              </a:rPr>
              <a:t> &lt;- P5 + P4 - P2 + P6</a:t>
            </a:r>
          </a:p>
          <a:p>
            <a:r>
              <a:rPr lang="en-US" dirty="0" smtClean="0">
                <a:latin typeface="Courier"/>
                <a:cs typeface="Courier"/>
              </a:rPr>
              <a:t>C</a:t>
            </a:r>
            <a:r>
              <a:rPr lang="en-US" baseline="-25000" dirty="0" smtClean="0">
                <a:latin typeface="Courier"/>
                <a:cs typeface="Courier"/>
              </a:rPr>
              <a:t>12</a:t>
            </a:r>
            <a:r>
              <a:rPr lang="en-US" dirty="0" smtClean="0">
                <a:latin typeface="Courier"/>
                <a:cs typeface="Courier"/>
              </a:rPr>
              <a:t> &lt;- P1 + P2</a:t>
            </a:r>
          </a:p>
          <a:p>
            <a:r>
              <a:rPr lang="en-US" dirty="0" smtClean="0">
                <a:latin typeface="Courier"/>
                <a:cs typeface="Courier"/>
              </a:rPr>
              <a:t>C</a:t>
            </a:r>
            <a:r>
              <a:rPr lang="en-US" baseline="-25000" dirty="0" smtClean="0">
                <a:latin typeface="Courier"/>
                <a:cs typeface="Courier"/>
              </a:rPr>
              <a:t>21</a:t>
            </a:r>
            <a:r>
              <a:rPr lang="en-US" dirty="0" smtClean="0">
                <a:latin typeface="Courier"/>
                <a:cs typeface="Courier"/>
              </a:rPr>
              <a:t> &lt;- P3 + P4</a:t>
            </a:r>
          </a:p>
          <a:p>
            <a:r>
              <a:rPr lang="en-US" dirty="0" smtClean="0">
                <a:latin typeface="Courier"/>
                <a:cs typeface="Courier"/>
              </a:rPr>
              <a:t>C</a:t>
            </a:r>
            <a:r>
              <a:rPr lang="en-US" baseline="-25000" dirty="0" smtClean="0">
                <a:latin typeface="Courier"/>
                <a:cs typeface="Courier"/>
              </a:rPr>
              <a:t>22</a:t>
            </a:r>
            <a:r>
              <a:rPr lang="en-US" dirty="0" smtClean="0">
                <a:latin typeface="Courier"/>
                <a:cs typeface="Courier"/>
              </a:rPr>
              <a:t> &lt;- P1 + P5 - P3 - P7</a:t>
            </a:r>
          </a:p>
          <a:p>
            <a:r>
              <a:rPr lang="en-US" dirty="0">
                <a:latin typeface="Courier"/>
                <a:cs typeface="Courier"/>
              </a:rPr>
              <a:t>r</a:t>
            </a:r>
            <a:r>
              <a:rPr lang="en-US" dirty="0" smtClean="0">
                <a:latin typeface="Courier"/>
                <a:cs typeface="Courier"/>
              </a:rPr>
              <a:t>eturn C</a:t>
            </a:r>
          </a:p>
        </p:txBody>
      </p:sp>
    </p:spTree>
    <p:extLst>
      <p:ext uri="{BB962C8B-B14F-4D97-AF65-F5344CB8AC3E}">
        <p14:creationId xmlns:p14="http://schemas.microsoft.com/office/powerpoint/2010/main" val="129357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 smtClean="0"/>
              <a:t>Running time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361065"/>
              </p:ext>
            </p:extLst>
          </p:nvPr>
        </p:nvGraphicFramePr>
        <p:xfrm>
          <a:off x="457200" y="4114800"/>
          <a:ext cx="393382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2" name="Equation" r:id="rId4" imgW="2032000" imgH="812800" progId="Equation.3">
                  <p:embed/>
                </p:oleObj>
              </mc:Choice>
              <mc:Fallback>
                <p:oleObj name="Equation" r:id="rId4" imgW="20320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4114800"/>
                        <a:ext cx="3933825" cy="1573213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35009"/>
              </p:ext>
            </p:extLst>
          </p:nvPr>
        </p:nvGraphicFramePr>
        <p:xfrm>
          <a:off x="457200" y="6019800"/>
          <a:ext cx="211455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3" name="Equation" r:id="rId6" imgW="939800" imgH="228600" progId="Equation.3">
                  <p:embed/>
                </p:oleObj>
              </mc:Choice>
              <mc:Fallback>
                <p:oleObj name="Equation" r:id="rId6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6019800"/>
                        <a:ext cx="2114550" cy="5159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3352800"/>
            <a:ext cx="2692400" cy="3810000"/>
          </a:xfrm>
          <a:prstGeom prst="rect">
            <a:avLst/>
          </a:prstGeom>
        </p:spPr>
      </p:pic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9451141"/>
              </p:ext>
            </p:extLst>
          </p:nvPr>
        </p:nvGraphicFramePr>
        <p:xfrm>
          <a:off x="457200" y="1600200"/>
          <a:ext cx="4800599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84564"/>
                <a:gridCol w="1790454"/>
                <a:gridCol w="1825581"/>
              </a:tblGrid>
              <a:tr h="370840">
                <a:tc gridSpan="2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Running 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Base case (n=1)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Θ</a:t>
                      </a:r>
                      <a:r>
                        <a:rPr lang="en-US" sz="1800" dirty="0" smtClean="0"/>
                        <a:t>(1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Recursive case (n&gt;1)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Divide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Θ</a:t>
                      </a:r>
                      <a:r>
                        <a:rPr lang="en-US" sz="1800" dirty="0" smtClean="0"/>
                        <a:t>(1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Conquer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7T(n/2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Combine</a:t>
                      </a:r>
                      <a:r>
                        <a:rPr lang="en-US" b="1" baseline="0" dirty="0" smtClean="0"/>
                        <a:t> </a:t>
                      </a:r>
                      <a:endParaRPr lang="en-US" b="1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Θ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i="0" dirty="0" smtClean="0"/>
                        <a:t>n</a:t>
                      </a:r>
                      <a:r>
                        <a:rPr lang="en-US" sz="1800" i="0" baseline="30000" dirty="0" smtClean="0"/>
                        <a:t>2</a:t>
                      </a:r>
                      <a:r>
                        <a:rPr lang="en-US" altLang="zh-TW" sz="180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79843"/>
            <a:ext cx="7286812" cy="66527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29000" y="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Matrix_multiplication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5462" y="5334000"/>
            <a:ext cx="4000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B</a:t>
            </a:r>
            <a:r>
              <a:rPr lang="en-US" sz="2000" dirty="0" smtClean="0">
                <a:solidFill>
                  <a:srgbClr val="0000FF"/>
                </a:solidFill>
              </a:rPr>
              <a:t>est algorithm so far: </a:t>
            </a:r>
            <a:r>
              <a:rPr lang="en-US" sz="2000" dirty="0">
                <a:solidFill>
                  <a:srgbClr val="0000FF"/>
                </a:solidFill>
              </a:rPr>
              <a:t>O(n</a:t>
            </a:r>
            <a:r>
              <a:rPr lang="en-US" sz="2000" baseline="30000" dirty="0">
                <a:solidFill>
                  <a:srgbClr val="0000FF"/>
                </a:solidFill>
              </a:rPr>
              <a:t>2.3728639</a:t>
            </a:r>
            <a:r>
              <a:rPr lang="en-US" sz="2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1447800"/>
            <a:ext cx="126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Θ</a:t>
            </a:r>
            <a:r>
              <a:rPr lang="en-US" sz="2400" dirty="0">
                <a:solidFill>
                  <a:srgbClr val="0000FF"/>
                </a:solidFill>
              </a:rPr>
              <a:t>(n</a:t>
            </a:r>
            <a:r>
              <a:rPr lang="en-US" sz="2400" baseline="30000" dirty="0">
                <a:solidFill>
                  <a:srgbClr val="0000FF"/>
                </a:solidFill>
              </a:rPr>
              <a:t>log</a:t>
            </a:r>
            <a:r>
              <a:rPr lang="en-US" sz="1600" baseline="30000" dirty="0">
                <a:solidFill>
                  <a:srgbClr val="0000FF"/>
                </a:solidFill>
              </a:rPr>
              <a:t>2</a:t>
            </a:r>
            <a:r>
              <a:rPr lang="en-US" sz="2400" baseline="30000" dirty="0">
                <a:solidFill>
                  <a:srgbClr val="0000FF"/>
                </a:solidFill>
              </a:rPr>
              <a:t>7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endParaRPr lang="en-US" altLang="zh-TW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Substitution method (</a:t>
            </a:r>
            <a:r>
              <a:rPr lang="zh-TW" altLang="en-US" dirty="0"/>
              <a:t>取代法</a:t>
            </a:r>
            <a:r>
              <a:rPr lang="en-US" altLang="zh-TW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Guess</a:t>
            </a:r>
            <a:r>
              <a:rPr lang="en-US" dirty="0" smtClean="0"/>
              <a:t> the form of the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Verify</a:t>
            </a:r>
            <a:r>
              <a:rPr lang="en-US" dirty="0" smtClean="0"/>
              <a:t> by mathematical induction (</a:t>
            </a:r>
            <a:r>
              <a:rPr lang="zh-TW" altLang="en-US" dirty="0" smtClean="0"/>
              <a:t>數學歸納法</a:t>
            </a:r>
            <a:r>
              <a:rPr lang="en-US" altLang="zh-TW" dirty="0" smtClean="0"/>
              <a:t>)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Solve</a:t>
            </a:r>
            <a:r>
              <a:rPr lang="en-US" dirty="0" smtClean="0"/>
              <a:t> for constants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the guess is proven wrong, go back to Step </a:t>
            </a:r>
            <a:r>
              <a:rPr lang="en-US" dirty="0" smtClean="0"/>
              <a:t>1</a:t>
            </a:r>
          </a:p>
          <a:p>
            <a:r>
              <a:rPr lang="en-US" dirty="0" smtClean="0"/>
              <a:t>Prove </a:t>
            </a:r>
            <a:r>
              <a:rPr lang="en-US" dirty="0"/>
              <a:t>O and Ω </a:t>
            </a:r>
            <a:r>
              <a:rPr lang="en-US" dirty="0" smtClean="0"/>
              <a:t>separately</a:t>
            </a:r>
          </a:p>
          <a:p>
            <a:endParaRPr lang="en-US" dirty="0"/>
          </a:p>
          <a:p>
            <a:r>
              <a:rPr lang="zh-TW" altLang="en-US" dirty="0" smtClean="0"/>
              <a:t>數學歸納法的常見形式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證明此命題對</a:t>
            </a:r>
            <a:r>
              <a:rPr lang="en-US" altLang="zh-TW" dirty="0" smtClean="0"/>
              <a:t> n = 1 </a:t>
            </a:r>
            <a:r>
              <a:rPr lang="zh-TW" altLang="en-US" dirty="0" smtClean="0"/>
              <a:t>成立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證明若此命題對</a:t>
            </a:r>
            <a:r>
              <a:rPr lang="en-US" altLang="zh-TW" dirty="0" smtClean="0"/>
              <a:t> n = m </a:t>
            </a:r>
            <a:r>
              <a:rPr lang="zh-TW" altLang="en-US" dirty="0" smtClean="0"/>
              <a:t>成立，則它在</a:t>
            </a:r>
            <a:r>
              <a:rPr lang="en-US" altLang="zh-TW" dirty="0" smtClean="0"/>
              <a:t> </a:t>
            </a:r>
            <a:r>
              <a:rPr lang="en-US" altLang="zh-TW" dirty="0"/>
              <a:t>n</a:t>
            </a:r>
            <a:r>
              <a:rPr lang="en-US" altLang="zh-TW" dirty="0" smtClean="0"/>
              <a:t> = m + 1 </a:t>
            </a:r>
            <a:r>
              <a:rPr lang="zh-TW" altLang="en-US" dirty="0" smtClean="0"/>
              <a:t>時也成立</a:t>
            </a:r>
            <a:endParaRPr lang="en-US" altLang="zh-TW" dirty="0" smtClean="0"/>
          </a:p>
          <a:p>
            <a:pPr marL="274320" lvl="1" indent="0">
              <a:buNone/>
            </a:pPr>
            <a:r>
              <a:rPr lang="en-US" altLang="zh-TW" dirty="0" smtClean="0"/>
              <a:t>=&gt;</a:t>
            </a:r>
            <a:r>
              <a:rPr lang="zh-TW" altLang="en-US" dirty="0" smtClean="0"/>
              <a:t>此命題對所有正整數</a:t>
            </a:r>
            <a:r>
              <a:rPr lang="en-US" altLang="zh-TW" dirty="0" smtClean="0"/>
              <a:t>n</a:t>
            </a:r>
            <a:r>
              <a:rPr lang="zh-TW" altLang="en-US" dirty="0" smtClean="0"/>
              <a:t>都成立</a:t>
            </a:r>
            <a:endParaRPr lang="en-US" altLang="zh-TW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15200" y="381000"/>
            <a:ext cx="150114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Practicability of </a:t>
            </a:r>
            <a:r>
              <a:rPr lang="en-US" dirty="0" err="1" smtClean="0"/>
              <a:t>Strassen’s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</a:t>
            </a:r>
            <a:r>
              <a:rPr lang="en-US" sz="2800" dirty="0" smtClean="0"/>
              <a:t>ften </a:t>
            </a:r>
            <a:r>
              <a:rPr lang="en-US" sz="2800" dirty="0"/>
              <a:t>not the method of choice for matrix </a:t>
            </a:r>
            <a:r>
              <a:rPr lang="en-US" sz="2800" dirty="0" smtClean="0"/>
              <a:t>multiplication: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 smtClean="0"/>
              <a:t>Larger constant </a:t>
            </a:r>
            <a:r>
              <a:rPr lang="en-US" sz="2400" dirty="0"/>
              <a:t>factor </a:t>
            </a:r>
            <a:r>
              <a:rPr lang="en-US" sz="2400" dirty="0" smtClean="0"/>
              <a:t>than it in the naïve approach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 smtClean="0"/>
              <a:t>Faster algorithms exist for sparse matrices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 smtClean="0"/>
              <a:t>Less numerical stable than the naïve approach</a:t>
            </a:r>
          </a:p>
          <a:p>
            <a:pPr lvl="2"/>
            <a:r>
              <a:rPr lang="en-US" sz="2000" dirty="0" smtClean="0"/>
              <a:t>Larger </a:t>
            </a:r>
            <a:r>
              <a:rPr lang="en-US" sz="2000" dirty="0"/>
              <a:t>errors </a:t>
            </a:r>
            <a:r>
              <a:rPr lang="en-US" sz="2000" dirty="0" smtClean="0"/>
              <a:t>accumulate in non-integer computation due to limited precision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 err="1"/>
              <a:t>submatrices</a:t>
            </a:r>
            <a:r>
              <a:rPr lang="en-US" sz="2400" dirty="0"/>
              <a:t> formed at the levels of recursion consume </a:t>
            </a:r>
            <a:r>
              <a:rPr lang="en-US" sz="2400" dirty="0" smtClean="0"/>
              <a:t>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and Conquer </a:t>
            </a:r>
            <a:r>
              <a:rPr lang="zh-TW" altLang="en-US" dirty="0" smtClean="0"/>
              <a:t>思路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00200"/>
            <a:ext cx="5638800" cy="4876800"/>
          </a:xfrm>
        </p:spPr>
        <p:txBody>
          <a:bodyPr/>
          <a:lstStyle/>
          <a:p>
            <a:r>
              <a:rPr lang="zh-TW" altLang="en-US" dirty="0" smtClean="0"/>
              <a:t>是否適合用</a:t>
            </a:r>
            <a:r>
              <a:rPr lang="en-US" altLang="zh-TW" dirty="0" smtClean="0"/>
              <a:t>D&amp;C?</a:t>
            </a:r>
          </a:p>
          <a:p>
            <a:pPr lvl="1"/>
            <a:r>
              <a:rPr lang="zh-TW" altLang="en-US" dirty="0" smtClean="0"/>
              <a:t>當</a:t>
            </a:r>
            <a:r>
              <a:rPr lang="en-US" altLang="zh-TW" dirty="0"/>
              <a:t>input</a:t>
            </a:r>
            <a:r>
              <a:rPr lang="zh-TW" altLang="en-US" dirty="0"/>
              <a:t>很小時，可以直接解決小問題嗎</a:t>
            </a:r>
            <a:r>
              <a:rPr lang="zh-TW" altLang="en-US" dirty="0" smtClean="0"/>
              <a:t>？</a:t>
            </a:r>
            <a:endParaRPr lang="en-US" dirty="0"/>
          </a:p>
          <a:p>
            <a:pPr lvl="1"/>
            <a:r>
              <a:rPr lang="zh-TW" altLang="en-US" dirty="0" smtClean="0"/>
              <a:t>若</a:t>
            </a:r>
            <a:r>
              <a:rPr lang="zh-TW" altLang="en-US" dirty="0"/>
              <a:t>有小問題的解，可以組合成大問題的解嗎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Overall</a:t>
            </a:r>
            <a:r>
              <a:rPr lang="zh-TW" altLang="en-US" dirty="0" smtClean="0"/>
              <a:t>的時間複雜度是否有比</a:t>
            </a:r>
            <a:r>
              <a:rPr lang="en-US" altLang="zh-TW" dirty="0" smtClean="0"/>
              <a:t>naïve</a:t>
            </a:r>
            <a:r>
              <a:rPr lang="zh-TW" altLang="en-US" dirty="0" smtClean="0"/>
              <a:t>方法好？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如果上述任一答案為否：</a:t>
            </a:r>
            <a:endParaRPr lang="en-US" altLang="zh-TW" dirty="0"/>
          </a:p>
          <a:p>
            <a:pPr lvl="1"/>
            <a:r>
              <a:rPr lang="zh-TW" altLang="en-US" dirty="0" smtClean="0"/>
              <a:t>試著稍作修正或增加額外資訊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試著重新切割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放棄使用</a:t>
            </a:r>
            <a:r>
              <a:rPr lang="en-US" altLang="zh-TW" dirty="0" smtClean="0"/>
              <a:t>D</a:t>
            </a:r>
            <a:r>
              <a:rPr lang="en-US" altLang="zh-TW" dirty="0"/>
              <a:t>&amp;C</a:t>
            </a:r>
          </a:p>
          <a:p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1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6937691"/>
              </p:ext>
            </p:extLst>
          </p:nvPr>
        </p:nvGraphicFramePr>
        <p:xfrm>
          <a:off x="152400" y="2057400"/>
          <a:ext cx="2971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751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Divide-and-Conquer may be suboptimal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/>
          <a:lstStyle/>
          <a:p>
            <a:r>
              <a:rPr lang="en-US" altLang="zh-TW" dirty="0" err="1"/>
              <a:t>S</a:t>
            </a:r>
            <a:r>
              <a:rPr lang="en-US" altLang="zh-TW" dirty="0" err="1" smtClean="0"/>
              <a:t>ubproblems</a:t>
            </a:r>
            <a:r>
              <a:rPr lang="zh-TW" altLang="en-US" dirty="0" smtClean="0"/>
              <a:t>重複計算的部分太多</a:t>
            </a:r>
            <a:endParaRPr lang="en-US" altLang="zh-TW" dirty="0" smtClean="0"/>
          </a:p>
          <a:p>
            <a:r>
              <a:rPr lang="en-US" altLang="zh-TW" dirty="0" smtClean="0"/>
              <a:t>Naïve approach for Fibonacci: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Bottom up approach to Fibonacci: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8969" y="2514600"/>
            <a:ext cx="486363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Fibonacci(n)</a:t>
            </a:r>
          </a:p>
          <a:p>
            <a:pPr marL="0" lvl="1"/>
            <a:r>
              <a:rPr lang="en-US" sz="1600" dirty="0">
                <a:latin typeface="Courier"/>
                <a:cs typeface="Courier"/>
              </a:rPr>
              <a:t>if n &lt; </a:t>
            </a:r>
            <a:r>
              <a:rPr lang="en-US" sz="1600" dirty="0" smtClean="0">
                <a:latin typeface="Courier"/>
                <a:cs typeface="Courier"/>
              </a:rPr>
              <a:t>2 </a:t>
            </a:r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//base case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____</a:t>
            </a:r>
            <a:r>
              <a:rPr lang="en-US" sz="1600" dirty="0" smtClean="0">
                <a:latin typeface="Courier"/>
                <a:cs typeface="Courier"/>
              </a:rPr>
              <a:t>return 1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Courier"/>
                <a:cs typeface="Courier"/>
              </a:rPr>
              <a:t>//recursive case</a:t>
            </a:r>
          </a:p>
          <a:p>
            <a:r>
              <a:rPr lang="en-US" sz="1600" dirty="0" smtClean="0">
                <a:latin typeface="Courier"/>
                <a:cs typeface="Courier"/>
              </a:rPr>
              <a:t>return 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Fibonacci(n-1)</a:t>
            </a:r>
            <a:r>
              <a:rPr lang="en-US" sz="1600" dirty="0" smtClean="0">
                <a:latin typeface="Courier"/>
                <a:cs typeface="Courier"/>
              </a:rPr>
              <a:t> + </a:t>
            </a:r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Fibonacci(n-2)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060313"/>
              </p:ext>
            </p:extLst>
          </p:nvPr>
        </p:nvGraphicFramePr>
        <p:xfrm>
          <a:off x="4876800" y="2057400"/>
          <a:ext cx="762000" cy="429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4" imgW="406400" imgH="228600" progId="Equation.3">
                  <p:embed/>
                </p:oleObj>
              </mc:Choice>
              <mc:Fallback>
                <p:oleObj name="Equation" r:id="rId4" imgW="40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800" y="2057400"/>
                        <a:ext cx="762000" cy="429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649373"/>
              </p:ext>
            </p:extLst>
          </p:nvPr>
        </p:nvGraphicFramePr>
        <p:xfrm>
          <a:off x="5715000" y="2021193"/>
          <a:ext cx="17145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6" imgW="914400" imgH="241300" progId="Equation.3">
                  <p:embed/>
                </p:oleObj>
              </mc:Choice>
              <mc:Fallback>
                <p:oleObj name="Equation" r:id="rId6" imgW="914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5000" y="2021193"/>
                        <a:ext cx="1714500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2000" y="4581942"/>
            <a:ext cx="3733799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urier"/>
                <a:cs typeface="Courier"/>
              </a:rPr>
              <a:t>Fibonacci(n)</a:t>
            </a:r>
          </a:p>
          <a:p>
            <a:r>
              <a:rPr lang="en-US" sz="1600" dirty="0" smtClean="0">
                <a:latin typeface="Courier"/>
                <a:cs typeface="Courier"/>
              </a:rPr>
              <a:t>if n &lt; 2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____</a:t>
            </a:r>
            <a:r>
              <a:rPr lang="en-US" sz="1600" dirty="0" smtClean="0">
                <a:latin typeface="Courier"/>
                <a:cs typeface="Courier"/>
              </a:rPr>
              <a:t>return 1</a:t>
            </a:r>
          </a:p>
          <a:p>
            <a:r>
              <a:rPr lang="en-US" sz="1600" dirty="0" smtClean="0">
                <a:latin typeface="Courier"/>
                <a:cs typeface="Courier"/>
              </a:rPr>
              <a:t>a[0] &lt;- 1</a:t>
            </a:r>
          </a:p>
          <a:p>
            <a:r>
              <a:rPr lang="en-US" sz="1600" dirty="0">
                <a:latin typeface="Courier"/>
                <a:cs typeface="Courier"/>
              </a:rPr>
              <a:t>a[1] </a:t>
            </a:r>
            <a:r>
              <a:rPr lang="en-US" sz="1600" dirty="0" smtClean="0">
                <a:latin typeface="Courier"/>
                <a:cs typeface="Courier"/>
              </a:rPr>
              <a:t>&lt;- 1</a:t>
            </a:r>
          </a:p>
          <a:p>
            <a:r>
              <a:rPr lang="en-US" sz="1600" dirty="0">
                <a:latin typeface="Courier"/>
                <a:cs typeface="Courier"/>
              </a:rPr>
              <a:t>f</a:t>
            </a:r>
            <a:r>
              <a:rPr lang="en-US" sz="1600" dirty="0" smtClean="0">
                <a:latin typeface="Courier"/>
                <a:cs typeface="Courier"/>
              </a:rPr>
              <a:t>or </a:t>
            </a:r>
            <a:r>
              <a:rPr lang="en-US" sz="1600" dirty="0" err="1" smtClean="0">
                <a:latin typeface="Courier"/>
                <a:cs typeface="Courier"/>
              </a:rPr>
              <a:t>i</a:t>
            </a:r>
            <a:r>
              <a:rPr lang="en-US" sz="1600" dirty="0" smtClean="0">
                <a:latin typeface="Courier"/>
                <a:cs typeface="Courier"/>
              </a:rPr>
              <a:t> = 2 … n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Courier"/>
                <a:cs typeface="Courier"/>
              </a:rPr>
              <a:t>____</a:t>
            </a:r>
            <a:r>
              <a:rPr lang="en-US" sz="1600" dirty="0" smtClean="0">
                <a:latin typeface="Courier"/>
                <a:cs typeface="Courier"/>
              </a:rPr>
              <a:t>a[</a:t>
            </a:r>
            <a:r>
              <a:rPr lang="en-US" sz="1600" dirty="0" err="1" smtClean="0">
                <a:latin typeface="Courier"/>
                <a:cs typeface="Courier"/>
              </a:rPr>
              <a:t>i</a:t>
            </a:r>
            <a:r>
              <a:rPr lang="en-US" sz="1600" dirty="0" smtClean="0">
                <a:latin typeface="Courier"/>
                <a:cs typeface="Courier"/>
              </a:rPr>
              <a:t>] &lt;- a[i-1] + a[i</a:t>
            </a:r>
            <a:r>
              <a:rPr lang="en-US" sz="1600" dirty="0">
                <a:latin typeface="Courier"/>
                <a:cs typeface="Courier"/>
              </a:rPr>
              <a:t>-</a:t>
            </a:r>
            <a:r>
              <a:rPr lang="en-US" sz="1600" dirty="0" smtClean="0">
                <a:latin typeface="Courier"/>
                <a:cs typeface="Courier"/>
              </a:rPr>
              <a:t>2]</a:t>
            </a:r>
          </a:p>
          <a:p>
            <a:r>
              <a:rPr lang="en-US" sz="1600" dirty="0" smtClean="0">
                <a:latin typeface="Courier"/>
                <a:cs typeface="Courier"/>
              </a:rPr>
              <a:t>return a[n]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0600" y="4572000"/>
            <a:ext cx="3962400" cy="13234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Our next </a:t>
            </a:r>
            <a:r>
              <a:rPr lang="en-US" sz="2000" b="1" dirty="0"/>
              <a:t>topic: </a:t>
            </a:r>
            <a:endParaRPr lang="en-US" sz="2000" b="1" dirty="0" smtClean="0"/>
          </a:p>
          <a:p>
            <a:r>
              <a:rPr lang="en-US" sz="2000" b="1" dirty="0"/>
              <a:t>D</a:t>
            </a:r>
            <a:r>
              <a:rPr lang="en-US" sz="2000" b="1" dirty="0" smtClean="0"/>
              <a:t>ynamic </a:t>
            </a:r>
            <a:r>
              <a:rPr lang="en-US" sz="2000" b="1" dirty="0"/>
              <a:t>P</a:t>
            </a:r>
            <a:r>
              <a:rPr lang="en-US" sz="2000" b="1" dirty="0" smtClean="0"/>
              <a:t>rogramming</a:t>
            </a:r>
          </a:p>
          <a:p>
            <a:r>
              <a:rPr lang="en-US" sz="2000" dirty="0" smtClean="0"/>
              <a:t>“</a:t>
            </a:r>
            <a:r>
              <a:rPr lang="en-US" sz="2000" dirty="0"/>
              <a:t>a technique for solving problems with overlapping </a:t>
            </a:r>
            <a:r>
              <a:rPr lang="en-US" sz="2000" dirty="0" err="1"/>
              <a:t>subproblems</a:t>
            </a:r>
            <a:r>
              <a:rPr lang="en-US" sz="2000" dirty="0"/>
              <a:t>”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6716"/>
              </p:ext>
            </p:extLst>
          </p:nvPr>
        </p:nvGraphicFramePr>
        <p:xfrm>
          <a:off x="5376863" y="4114800"/>
          <a:ext cx="6429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Equation" r:id="rId8" imgW="342900" imgH="203200" progId="Equation.3">
                  <p:embed/>
                </p:oleObj>
              </mc:Choice>
              <mc:Fallback>
                <p:oleObj name="Equation" r:id="rId8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6863" y="4114800"/>
                        <a:ext cx="642937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0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990600"/>
          </a:xfrm>
        </p:spPr>
        <p:txBody>
          <a:bodyPr>
            <a:normAutofit/>
          </a:bodyPr>
          <a:lstStyle/>
          <a:p>
            <a:r>
              <a:rPr lang="en-US" altLang="zh-TW" dirty="0"/>
              <a:t>Example of substitution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40677"/>
              </p:ext>
            </p:extLst>
          </p:nvPr>
        </p:nvGraphicFramePr>
        <p:xfrm>
          <a:off x="457200" y="2057400"/>
          <a:ext cx="339090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6" name="Equation" r:id="rId4" imgW="1752600" imgH="749300" progId="Equation.3">
                  <p:embed/>
                </p:oleObj>
              </mc:Choice>
              <mc:Fallback>
                <p:oleObj name="Equation" r:id="rId4" imgW="17526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057400"/>
                        <a:ext cx="3390900" cy="14509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3998268"/>
            <a:ext cx="1604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 guess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216311"/>
              </p:ext>
            </p:extLst>
          </p:nvPr>
        </p:nvGraphicFramePr>
        <p:xfrm>
          <a:off x="1774825" y="3962400"/>
          <a:ext cx="190413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Equation" r:id="rId6" imgW="812800" imgH="228600" progId="Equation.3">
                  <p:embed/>
                </p:oleObj>
              </mc:Choice>
              <mc:Fallback>
                <p:oleObj name="Equation" r:id="rId6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4825" y="3962400"/>
                        <a:ext cx="190413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751156"/>
              </p:ext>
            </p:extLst>
          </p:nvPr>
        </p:nvGraphicFramePr>
        <p:xfrm>
          <a:off x="7620000" y="4572000"/>
          <a:ext cx="1524000" cy="526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8" name="Equation" r:id="rId8" imgW="660400" imgH="228600" progId="Equation.3">
                  <p:embed/>
                </p:oleObj>
              </mc:Choice>
              <mc:Fallback>
                <p:oleObj name="Equation" r:id="rId8" imgW="660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0000" y="4572000"/>
                        <a:ext cx="1524000" cy="526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8600" y="4572000"/>
            <a:ext cx="8686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 E</a:t>
            </a:r>
            <a:r>
              <a:rPr lang="en-US" sz="2400" dirty="0" smtClean="0"/>
              <a:t>xists positive </a:t>
            </a:r>
            <a:r>
              <a:rPr lang="en-US" sz="2400" dirty="0"/>
              <a:t>constants n</a:t>
            </a:r>
            <a:r>
              <a:rPr lang="en-US" sz="2400" baseline="-25000" dirty="0"/>
              <a:t>0</a:t>
            </a:r>
            <a:r>
              <a:rPr lang="en-US" sz="2400" dirty="0"/>
              <a:t> and c, </a:t>
            </a:r>
            <a:r>
              <a:rPr lang="en-US" sz="2400" dirty="0" err="1"/>
              <a:t>s.t</a:t>
            </a:r>
            <a:r>
              <a:rPr lang="en-US" sz="2400" dirty="0" err="1" smtClean="0"/>
              <a:t>.</a:t>
            </a:r>
            <a:r>
              <a:rPr lang="en-US" sz="2400" dirty="0" smtClean="0"/>
              <a:t> </a:t>
            </a:r>
            <a:r>
              <a:rPr lang="en-US" sz="2400" dirty="0"/>
              <a:t>for all n &gt; n</a:t>
            </a:r>
            <a:r>
              <a:rPr lang="en-US" sz="2400" baseline="-25000" dirty="0"/>
              <a:t>0</a:t>
            </a:r>
            <a:r>
              <a:rPr lang="en-US" sz="2400" dirty="0" smtClean="0"/>
              <a:t>,  </a:t>
            </a:r>
          </a:p>
          <a:p>
            <a:endParaRPr lang="en-US" sz="2400" dirty="0" smtClean="0"/>
          </a:p>
          <a:p>
            <a:r>
              <a:rPr lang="zh-TW" altLang="en-US" sz="2400" dirty="0" smtClean="0"/>
              <a:t>也就是我們要找出一組</a:t>
            </a:r>
            <a:r>
              <a:rPr lang="en-US" sz="2400" dirty="0" smtClean="0"/>
              <a:t>c</a:t>
            </a:r>
            <a:r>
              <a:rPr lang="zh-TW" altLang="en-US" sz="2400" dirty="0" smtClean="0"/>
              <a:t>和</a:t>
            </a:r>
            <a:r>
              <a:rPr lang="en-US" sz="2400" dirty="0" smtClean="0"/>
              <a:t>n</a:t>
            </a:r>
            <a:r>
              <a:rPr lang="en-US" sz="2400" baseline="-25000" dirty="0" smtClean="0"/>
              <a:t>0</a:t>
            </a:r>
            <a:r>
              <a:rPr lang="zh-TW" altLang="en-US" sz="2400" dirty="0" smtClean="0"/>
              <a:t>的解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26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Example of substitution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3505200"/>
            <a:ext cx="82296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ym typeface="Wingdings"/>
              </a:rPr>
              <a:t>Proof</a:t>
            </a:r>
            <a:r>
              <a:rPr lang="en-US" b="1" dirty="0">
                <a:sym typeface="Wingdings"/>
              </a:rPr>
              <a:t>: </a:t>
            </a:r>
            <a:r>
              <a:rPr lang="zh-TW" altLang="en-US" dirty="0">
                <a:sym typeface="Wingdings"/>
              </a:rPr>
              <a:t>使用歸納法證明並找出一組</a:t>
            </a:r>
            <a:r>
              <a:rPr lang="en-US" altLang="zh-TW" dirty="0">
                <a:sym typeface="Wingdings"/>
              </a:rPr>
              <a:t>c</a:t>
            </a:r>
            <a:r>
              <a:rPr lang="zh-TW" altLang="en-US" dirty="0">
                <a:sym typeface="Wingdings"/>
              </a:rPr>
              <a:t>和</a:t>
            </a:r>
            <a:r>
              <a:rPr lang="en-US" dirty="0"/>
              <a:t>n</a:t>
            </a:r>
            <a:r>
              <a:rPr lang="en-US" baseline="-25000" dirty="0"/>
              <a:t>0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To satisfy initial condition w</a:t>
            </a:r>
            <a:r>
              <a:rPr lang="en-US" altLang="zh-TW" dirty="0" smtClean="0"/>
              <a:t>hen </a:t>
            </a:r>
            <a:r>
              <a:rPr lang="en-US" altLang="zh-TW" dirty="0"/>
              <a:t>n = </a:t>
            </a:r>
            <a:r>
              <a:rPr lang="en-US" altLang="zh-TW" dirty="0" smtClean="0"/>
              <a:t>1, </a:t>
            </a:r>
          </a:p>
          <a:p>
            <a:r>
              <a:rPr lang="en-US" altLang="zh-TW" dirty="0" smtClean="0"/>
              <a:t>=&gt; T</a:t>
            </a:r>
            <a:r>
              <a:rPr lang="en-US" altLang="zh-TW" dirty="0"/>
              <a:t>(n) = 1 </a:t>
            </a:r>
            <a:r>
              <a:rPr lang="en-US" dirty="0"/>
              <a:t>≤ </a:t>
            </a:r>
            <a:r>
              <a:rPr lang="en-US" dirty="0" smtClean="0"/>
              <a:t>cn</a:t>
            </a:r>
            <a:r>
              <a:rPr lang="en-US" baseline="30000" dirty="0" smtClean="0"/>
              <a:t>3</a:t>
            </a:r>
          </a:p>
          <a:p>
            <a:r>
              <a:rPr lang="en-US" dirty="0" smtClean="0"/>
              <a:t>=&gt; c ≥ 1</a:t>
            </a:r>
            <a:endParaRPr lang="en-US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6A21F-3BEC-4391-94E1-04D7CE0CC0B2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35289"/>
              </p:ext>
            </p:extLst>
          </p:nvPr>
        </p:nvGraphicFramePr>
        <p:xfrm>
          <a:off x="457200" y="1447800"/>
          <a:ext cx="339090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" name="Equation" r:id="rId4" imgW="1752600" imgH="749300" progId="Equation.3">
                  <p:embed/>
                </p:oleObj>
              </mc:Choice>
              <mc:Fallback>
                <p:oleObj name="Equation" r:id="rId4" imgW="17526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447800"/>
                        <a:ext cx="3390900" cy="14509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698086"/>
              </p:ext>
            </p:extLst>
          </p:nvPr>
        </p:nvGraphicFramePr>
        <p:xfrm>
          <a:off x="7239000" y="2971800"/>
          <a:ext cx="1524000" cy="526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1" name="Equation" r:id="rId6" imgW="660400" imgH="228600" progId="Equation.3">
                  <p:embed/>
                </p:oleObj>
              </mc:Choice>
              <mc:Fallback>
                <p:oleObj name="Equation" r:id="rId6" imgW="660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39000" y="2971800"/>
                        <a:ext cx="1524000" cy="526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28600" y="26670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ym typeface="Wingdings"/>
              </a:rPr>
              <a:t>Claim</a:t>
            </a:r>
            <a:r>
              <a:rPr lang="en-US" sz="2400" dirty="0" smtClean="0">
                <a:sym typeface="Wingdings"/>
              </a:rPr>
              <a:t>: 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xists positive constants </a:t>
            </a:r>
            <a:r>
              <a:rPr lang="en-US" sz="2400" dirty="0"/>
              <a:t>n</a:t>
            </a:r>
            <a:r>
              <a:rPr lang="en-US" sz="2400" baseline="-25000" dirty="0"/>
              <a:t>0</a:t>
            </a:r>
            <a:r>
              <a:rPr lang="en-US" sz="2400" dirty="0"/>
              <a:t> and c, </a:t>
            </a:r>
            <a:r>
              <a:rPr lang="en-US" sz="2400" dirty="0" err="1"/>
              <a:t>s.t</a:t>
            </a:r>
            <a:r>
              <a:rPr lang="en-US" sz="2400" dirty="0" err="1" smtClean="0"/>
              <a:t>.</a:t>
            </a:r>
            <a:r>
              <a:rPr lang="en-US" sz="2400" dirty="0" smtClean="0"/>
              <a:t> </a:t>
            </a:r>
            <a:r>
              <a:rPr lang="en-US" sz="2400" dirty="0"/>
              <a:t>for all n ≥</a:t>
            </a:r>
            <a:r>
              <a:rPr lang="en-US" sz="2400" dirty="0" smtClean="0"/>
              <a:t> </a:t>
            </a:r>
            <a:r>
              <a:rPr lang="en-US" sz="2400" dirty="0"/>
              <a:t>n</a:t>
            </a:r>
            <a:r>
              <a:rPr lang="en-US" sz="2400" baseline="-25000" dirty="0"/>
              <a:t>0</a:t>
            </a:r>
            <a:r>
              <a:rPr lang="en-US" sz="2400" dirty="0"/>
              <a:t>,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315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ei_course2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wei_course2.thmx</Template>
  <TotalTime>8111</TotalTime>
  <Words>4264</Words>
  <Application>Microsoft Macintosh PowerPoint</Application>
  <PresentationFormat>On-screen Show (4:3)</PresentationFormat>
  <Paragraphs>786</Paragraphs>
  <Slides>72</Slides>
  <Notes>68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wei_course2</vt:lpstr>
      <vt:lpstr>Equation</vt:lpstr>
      <vt:lpstr>  Week 3:  Divide and Conquer</vt:lpstr>
      <vt:lpstr>Housekeeping</vt:lpstr>
      <vt:lpstr>Mini-homework 2 (not required)</vt:lpstr>
      <vt:lpstr>Agenda for this week</vt:lpstr>
      <vt:lpstr>How to Solve Recurrence</vt:lpstr>
      <vt:lpstr>How to solve recurrence relations?</vt:lpstr>
      <vt:lpstr>Substitution method (取代法)</vt:lpstr>
      <vt:lpstr>Example of substitution method</vt:lpstr>
      <vt:lpstr>Example of substitution method</vt:lpstr>
      <vt:lpstr>Example of substitution method</vt:lpstr>
      <vt:lpstr>Can we get a tighter upper bound?</vt:lpstr>
      <vt:lpstr>A tighter bound</vt:lpstr>
      <vt:lpstr>Fixing wrong substitution</vt:lpstr>
      <vt:lpstr>Initial conditions</vt:lpstr>
      <vt:lpstr>Useful tricks</vt:lpstr>
      <vt:lpstr>Recursion-tree method (遞迴樹法)</vt:lpstr>
      <vt:lpstr>Example of recursion tree</vt:lpstr>
      <vt:lpstr>Example of recursion tree</vt:lpstr>
      <vt:lpstr>Example of recursion tree</vt:lpstr>
      <vt:lpstr>Example of recursion tree</vt:lpstr>
      <vt:lpstr>Geometric series (幾何數列 or 等比數列)</vt:lpstr>
      <vt:lpstr>Master method (套公式大法or大師法)</vt:lpstr>
      <vt:lpstr>Understanding master theorem via recursion tree</vt:lpstr>
      <vt:lpstr>Three cases</vt:lpstr>
      <vt:lpstr>Case 1: Total cost dominated by cost of leaves</vt:lpstr>
      <vt:lpstr>Case 1: Total cost dominated by cost of leaves</vt:lpstr>
      <vt:lpstr>Case 2: Total cost evenly distributed among levels</vt:lpstr>
      <vt:lpstr>Case 2: Total cost evenly distributed among levels</vt:lpstr>
      <vt:lpstr>Case 3: Total cost dominated by cost of root</vt:lpstr>
      <vt:lpstr>Case 3: Total cost dominated by cost of root</vt:lpstr>
      <vt:lpstr>Floors and ceilings</vt:lpstr>
      <vt:lpstr>PowerPoint Presentation</vt:lpstr>
      <vt:lpstr>PowerPoint Presentation</vt:lpstr>
      <vt:lpstr>PowerPoint Presentation</vt:lpstr>
      <vt:lpstr>PowerPoint Presentation</vt:lpstr>
      <vt:lpstr>Example #4:  closest pair of points Problem (最近點對問題)</vt:lpstr>
      <vt:lpstr>海妖的詛咒</vt:lpstr>
      <vt:lpstr>Finding closest pair of points</vt:lpstr>
      <vt:lpstr>1D closest pair of points</vt:lpstr>
      <vt:lpstr>2D closest pair of points: attempt #1</vt:lpstr>
      <vt:lpstr>2D closest pair of points: attempt #2</vt:lpstr>
      <vt:lpstr>2D closest pair of points: attempt #2</vt:lpstr>
      <vt:lpstr>2D closest pair of points: divide-and-conquer</vt:lpstr>
      <vt:lpstr>Find closest pair across two regions</vt:lpstr>
      <vt:lpstr>Find closest pair across two regions</vt:lpstr>
      <vt:lpstr>Find closest pair across two regions</vt:lpstr>
      <vt:lpstr>Find closest pair across two regions</vt:lpstr>
      <vt:lpstr>Find closest pair across two regions</vt:lpstr>
      <vt:lpstr>PowerPoint Presentation</vt:lpstr>
      <vt:lpstr>Running time analysis</vt:lpstr>
      <vt:lpstr>Preprocess</vt:lpstr>
      <vt:lpstr>Running time analysis</vt:lpstr>
      <vt:lpstr>O(n) time algorithm</vt:lpstr>
      <vt:lpstr>Example #5:  Matrix Multiplication  (矩陣相乘)</vt:lpstr>
      <vt:lpstr>Recall how to multiply two matrices (Appendix D.1)</vt:lpstr>
      <vt:lpstr>Recall how to multiply two matrices (Appendix D.1)</vt:lpstr>
      <vt:lpstr>Fast matrix multiplication problem</vt:lpstr>
      <vt:lpstr>用Divide-and-Conquer加速矩陣相乘 Attempt#1: 切成四等分</vt:lpstr>
      <vt:lpstr>用Divide-and-Conquer加速矩陣相乘 Attempt#1: 切成四等分</vt:lpstr>
      <vt:lpstr>用Divide-and-Conquer加速矩陣相乘 Attempt#1: 切成四等分</vt:lpstr>
      <vt:lpstr>用Divide-and-Conquer加速矩陣相乘 Attempt#1: 切成四等分</vt:lpstr>
      <vt:lpstr>Running time analysis</vt:lpstr>
      <vt:lpstr>Strassen’s algorithm</vt:lpstr>
      <vt:lpstr>PowerPoint Presentation</vt:lpstr>
      <vt:lpstr>Strassen’s algorithm</vt:lpstr>
      <vt:lpstr>Strassen’s algorithm</vt:lpstr>
      <vt:lpstr>Pseudocode</vt:lpstr>
      <vt:lpstr>Running time analysis</vt:lpstr>
      <vt:lpstr>PowerPoint Presentation</vt:lpstr>
      <vt:lpstr>Practicability of Strassen’s algorithm</vt:lpstr>
      <vt:lpstr>Divide and Conquer 思路</vt:lpstr>
      <vt:lpstr>Divide-and-Conquer may be suboptimal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Aminul Islam</dc:creator>
  <cp:lastModifiedBy>hc</cp:lastModifiedBy>
  <cp:revision>536</cp:revision>
  <cp:lastPrinted>2014-05-12T02:03:22Z</cp:lastPrinted>
  <dcterms:created xsi:type="dcterms:W3CDTF">2013-03-09T19:23:33Z</dcterms:created>
  <dcterms:modified xsi:type="dcterms:W3CDTF">2015-09-29T17:07:18Z</dcterms:modified>
</cp:coreProperties>
</file>